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5" r:id="rId1"/>
  </p:sldMasterIdLst>
  <p:notesMasterIdLst>
    <p:notesMasterId r:id="rId14"/>
  </p:notesMasterIdLst>
  <p:sldIdLst>
    <p:sldId id="256" r:id="rId2"/>
    <p:sldId id="258" r:id="rId3"/>
    <p:sldId id="259" r:id="rId4"/>
    <p:sldId id="260" r:id="rId5"/>
    <p:sldId id="261" r:id="rId6"/>
    <p:sldId id="267" r:id="rId7"/>
    <p:sldId id="263" r:id="rId8"/>
    <p:sldId id="264" r:id="rId9"/>
    <p:sldId id="266" r:id="rId10"/>
    <p:sldId id="265" r:id="rId11"/>
    <p:sldId id="257" r:id="rId12"/>
    <p:sldId id="268"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4962" autoAdjust="0"/>
    <p:restoredTop sz="84409" autoAdjust="0"/>
  </p:normalViewPr>
  <p:slideViewPr>
    <p:cSldViewPr snapToGrid="0">
      <p:cViewPr>
        <p:scale>
          <a:sx n="64" d="100"/>
          <a:sy n="64" d="100"/>
        </p:scale>
        <p:origin x="-984" y="-36"/>
      </p:cViewPr>
      <p:guideLst>
        <p:guide orient="horz" pos="2160"/>
        <p:guide pos="3840"/>
      </p:guideLst>
    </p:cSldViewPr>
  </p:slideViewPr>
  <p:notesTextViewPr>
    <p:cViewPr>
      <p:scale>
        <a:sx n="1" d="1"/>
        <a:sy n="1" d="1"/>
      </p:scale>
      <p:origin x="0" y="432"/>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A727B91-DAA0-4D26-BA43-FA097E244357}" type="datetimeFigureOut">
              <a:rPr lang="en-US" smtClean="0"/>
              <a:pPr/>
              <a:t>8/7/2019</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69B6FD8-9910-420F-8A7F-B6A890758439}" type="slidenum">
              <a:rPr lang="en-US" smtClean="0"/>
              <a:pPr/>
              <a:t>‹#›</a:t>
            </a:fld>
            <a:endParaRPr lang="en-US" dirty="0"/>
          </a:p>
        </p:txBody>
      </p:sp>
    </p:spTree>
    <p:extLst>
      <p:ext uri="{BB962C8B-B14F-4D97-AF65-F5344CB8AC3E}">
        <p14:creationId xmlns:p14="http://schemas.microsoft.com/office/powerpoint/2010/main" xmlns="" val="251205584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 the context of healthcare, ethical and legal principles make an effort to match sound medical practices. They establish a basis ethically based healthcare services for continuous quality improvement in healthcare. It should be noted that proper medical diagnosis is essential for patients in that it helps in curbing the effects of misdiagnosis and varied form of medical malpractices. It helps in establishing a reliable healthcare brand in the entire industry (Avery, 2016). Moreover, there is a need to ensure open communication and truthfulness amid physicians and patients is vital in health care because it establishes rapport and a healing environment. </a:t>
            </a:r>
          </a:p>
          <a:p>
            <a:r>
              <a:rPr lang="en-US" dirty="0" smtClean="0"/>
              <a:t>After acute diagnosis, physicians must strive to get the fact, and adverse events affiliate to the diagnosis report before the actual dissemination to express the empathy needed (Avery, 2016). Herein, physicians should accurately plan and schedule the disclosure of diagnosis information to the patient and other stakeholders. In my opinion, withholding diagnosis of terminal illness to the patient is very vital for acute recovery.</a:t>
            </a:r>
          </a:p>
          <a:p>
            <a:endParaRPr lang="en-US" dirty="0"/>
          </a:p>
        </p:txBody>
      </p:sp>
      <p:sp>
        <p:nvSpPr>
          <p:cNvPr id="4" name="Slide Number Placeholder 3"/>
          <p:cNvSpPr>
            <a:spLocks noGrp="1"/>
          </p:cNvSpPr>
          <p:nvPr>
            <p:ph type="sldNum" sz="quarter" idx="10"/>
          </p:nvPr>
        </p:nvSpPr>
        <p:spPr/>
        <p:txBody>
          <a:bodyPr/>
          <a:lstStyle/>
          <a:p>
            <a:fld id="{169B6FD8-9910-420F-8A7F-B6A890758439}" type="slidenum">
              <a:rPr lang="en-US" smtClean="0"/>
              <a:pPr/>
              <a:t>2</a:t>
            </a:fld>
            <a:endParaRPr lang="en-US" dirty="0"/>
          </a:p>
        </p:txBody>
      </p:sp>
    </p:spTree>
    <p:extLst>
      <p:ext uri="{BB962C8B-B14F-4D97-AF65-F5344CB8AC3E}">
        <p14:creationId xmlns:p14="http://schemas.microsoft.com/office/powerpoint/2010/main" xmlns="" val="35669856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Withholding diagnosis of terminal illness entails reactance to share the truth about patient illness where the doctor opts not to disclose the exact fact regarding the patient’s illness. Also, some cultural practices often support the idea of withholding diagnosis of terminal illness, and hence, the doctor has no alternative (Hussaini &amp; Ali, 2018). More importantly, doctors are mandated to abide by the family’s request not to disclose the truth regarding diagnosis; thus, if the key stakeholders require that the information to remain hidden, doctors have no choice other than to obey. Also, healthcare professionals and relatives value that truth-telling may cause harm to the patient, and this demands clinicians to emphasize the principle of beneficence after diagnosis. </a:t>
            </a:r>
          </a:p>
          <a:p>
            <a:endParaRPr lang="en-US" dirty="0"/>
          </a:p>
        </p:txBody>
      </p:sp>
      <p:sp>
        <p:nvSpPr>
          <p:cNvPr id="4" name="Slide Number Placeholder 3"/>
          <p:cNvSpPr>
            <a:spLocks noGrp="1"/>
          </p:cNvSpPr>
          <p:nvPr>
            <p:ph type="sldNum" sz="quarter" idx="10"/>
          </p:nvPr>
        </p:nvSpPr>
        <p:spPr/>
        <p:txBody>
          <a:bodyPr/>
          <a:lstStyle/>
          <a:p>
            <a:fld id="{169B6FD8-9910-420F-8A7F-B6A890758439}" type="slidenum">
              <a:rPr lang="en-US" smtClean="0"/>
              <a:pPr/>
              <a:t>3</a:t>
            </a:fld>
            <a:endParaRPr lang="en-US" dirty="0"/>
          </a:p>
        </p:txBody>
      </p:sp>
    </p:spTree>
    <p:extLst>
      <p:ext uri="{BB962C8B-B14F-4D97-AF65-F5344CB8AC3E}">
        <p14:creationId xmlns:p14="http://schemas.microsoft.com/office/powerpoint/2010/main" xmlns="" val="26057862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Withholding diagnosis of terminal illness to the patient is essential because it relieves the patient from varied effects attached to the data. Clinicians have agreed that emotional factors attached to diagnosis are very challenging than withholding diagnosis of terminal illness to patients (Hussaini &amp; Ali, 2018). In addition, information regarding the diagnosis of terminal illness impairs rational decision making since the healthcare professional may feel that the patient’s response to this sensitive information is unpredictable and also they may end up overestimating the extent to which patients find the information useful (Avery, 2016). Medical professionals may also encounter an ill-perceived conception regarding a psychic injury to the patient. It is also worth to note that disclosure of such information may cause physiological distress leading to insomnia, anxiety, isolation, and other effects. Disclosure of diagnosis of terminal illness to the patient may deprive a patient of hope leading to early death due to the attached tension and the evident understand to the nature of the end of life diseases (Zwitter, 2019). Also, different cultures assert that it is unethical to disclose terminal illness to the patient, and hence, it is vital to support the patient’s culture as a basis for improved health. Withholding a patient’s diagnosis of terminal illness guarantees therapeutic privilege by establishing rapport and healing environment where a doctor can abide by the principle of beneficence. Also, many patients are not eager to know the truth of their illness since they believe that the doctor has the ability to restore their health and hence no need for detailed inquiry.</a:t>
            </a:r>
          </a:p>
          <a:p>
            <a:endParaRPr lang="en-US" dirty="0"/>
          </a:p>
        </p:txBody>
      </p:sp>
      <p:sp>
        <p:nvSpPr>
          <p:cNvPr id="4" name="Slide Number Placeholder 3"/>
          <p:cNvSpPr>
            <a:spLocks noGrp="1"/>
          </p:cNvSpPr>
          <p:nvPr>
            <p:ph type="sldNum" sz="quarter" idx="10"/>
          </p:nvPr>
        </p:nvSpPr>
        <p:spPr/>
        <p:txBody>
          <a:bodyPr/>
          <a:lstStyle/>
          <a:p>
            <a:fld id="{169B6FD8-9910-420F-8A7F-B6A890758439}" type="slidenum">
              <a:rPr lang="en-US" smtClean="0"/>
              <a:pPr/>
              <a:t>4</a:t>
            </a:fld>
            <a:endParaRPr lang="en-US" dirty="0"/>
          </a:p>
        </p:txBody>
      </p:sp>
    </p:spTree>
    <p:extLst>
      <p:ext uri="{BB962C8B-B14F-4D97-AF65-F5344CB8AC3E}">
        <p14:creationId xmlns:p14="http://schemas.microsoft.com/office/powerpoint/2010/main" xmlns="" val="364709417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dirty="0" smtClean="0"/>
              <a:t>It is advisable to withhold diagnosis of terminal illness to a patient. Herein, healthcare professionals should ensure delayed dissemination of diagnosis results to reduce the risks of psychological distress and other effects. Doctors should ensure thorough decision making based on the patient’s family desires while focusing on the importance of therapeutic privilege. Doctors should consider the effectiveness of the principle of beneficence by doing what benefits most, bearing in mind that terminal illnesses are bound to devastating results (Hussaini &amp; Ali, 2018). Health care professionals should abide by the cultural desires of the patient in that some cultures support the withholding of the diagnosis of terminal illness to the patient (Avery, 2016). Doctors should evaluate the potential harms attached to the disclosure of the diagnostic data.</a:t>
            </a:r>
            <a:endParaRPr lang="en-US" dirty="0"/>
          </a:p>
        </p:txBody>
      </p:sp>
      <p:sp>
        <p:nvSpPr>
          <p:cNvPr id="4" name="Slide Number Placeholder 3"/>
          <p:cNvSpPr>
            <a:spLocks noGrp="1"/>
          </p:cNvSpPr>
          <p:nvPr>
            <p:ph type="sldNum" sz="quarter" idx="10"/>
          </p:nvPr>
        </p:nvSpPr>
        <p:spPr/>
        <p:txBody>
          <a:bodyPr/>
          <a:lstStyle/>
          <a:p>
            <a:fld id="{169B6FD8-9910-420F-8A7F-B6A890758439}" type="slidenum">
              <a:rPr lang="en-US" smtClean="0"/>
              <a:pPr/>
              <a:t>5</a:t>
            </a:fld>
            <a:endParaRPr lang="en-US" dirty="0"/>
          </a:p>
        </p:txBody>
      </p:sp>
    </p:spTree>
    <p:extLst>
      <p:ext uri="{BB962C8B-B14F-4D97-AF65-F5344CB8AC3E}">
        <p14:creationId xmlns:p14="http://schemas.microsoft.com/office/powerpoint/2010/main" xmlns="" val="328719516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The major stakeholders for this discourse include healthcare professionals who are mandated to diagnose the patient’s situation in addition to providing acute care to the patients where needed. The patient is another essential stakeholder to whom the diagnosis is based on. Family members are also essential stakeholder since they can define whether the patient’s information should be hidden or disseminated. Withholding patient’s information regarding terminal illness will help in preventing potential harms to the patient and family members. </a:t>
            </a:r>
          </a:p>
          <a:p>
            <a:endParaRPr lang="en-US" dirty="0"/>
          </a:p>
        </p:txBody>
      </p:sp>
      <p:sp>
        <p:nvSpPr>
          <p:cNvPr id="4" name="Slide Number Placeholder 3"/>
          <p:cNvSpPr>
            <a:spLocks noGrp="1"/>
          </p:cNvSpPr>
          <p:nvPr>
            <p:ph type="sldNum" sz="quarter" idx="10"/>
          </p:nvPr>
        </p:nvSpPr>
        <p:spPr/>
        <p:txBody>
          <a:bodyPr/>
          <a:lstStyle/>
          <a:p>
            <a:fld id="{169B6FD8-9910-420F-8A7F-B6A890758439}" type="slidenum">
              <a:rPr lang="en-US" smtClean="0"/>
              <a:pPr/>
              <a:t>6</a:t>
            </a:fld>
            <a:endParaRPr lang="en-US" dirty="0"/>
          </a:p>
        </p:txBody>
      </p:sp>
    </p:spTree>
    <p:extLst>
      <p:ext uri="{BB962C8B-B14F-4D97-AF65-F5344CB8AC3E}">
        <p14:creationId xmlns:p14="http://schemas.microsoft.com/office/powerpoint/2010/main" xmlns="" val="231394898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dirty="0" smtClean="0"/>
              <a:t>In this case, healthcare professionals are mandated to abide by the principle of beneficence by making clinical decisions which will do well to the affiliated stakeholder while prioritizing on therapeutic privilege. The principle of justice requires the professional to be fair and just be withholding diagnosis information when necessary by upholding all applicable laws and legislation when making choices. Such as practice would determining medical malpractice during diagnosis. The principle of non-</a:t>
            </a:r>
            <a:r>
              <a:rPr lang="en-US" dirty="0" err="1" smtClean="0"/>
              <a:t>maleficence</a:t>
            </a:r>
            <a:r>
              <a:rPr lang="en-US" dirty="0" smtClean="0"/>
              <a:t> </a:t>
            </a:r>
            <a:r>
              <a:rPr lang="en-US" dirty="0" smtClean="0"/>
              <a:t>is connected</a:t>
            </a:r>
            <a:r>
              <a:rPr lang="en-US" baseline="0" dirty="0" smtClean="0"/>
              <a:t> to the topic of study as an ethical issue </a:t>
            </a:r>
            <a:r>
              <a:rPr lang="en-US" dirty="0" smtClean="0"/>
              <a:t>in that medial providers are required to appreciate other </a:t>
            </a:r>
            <a:r>
              <a:rPr lang="en-US" dirty="0" smtClean="0"/>
              <a:t>stakeholders who could </a:t>
            </a:r>
            <a:r>
              <a:rPr lang="en-US" dirty="0" smtClean="0"/>
              <a:t>be </a:t>
            </a:r>
            <a:r>
              <a:rPr lang="en-US" dirty="0" smtClean="0"/>
              <a:t>affected by the dissemination of the diagnosis of terminal </a:t>
            </a:r>
            <a:r>
              <a:rPr lang="en-US" dirty="0" smtClean="0"/>
              <a:t>illnesses </a:t>
            </a:r>
            <a:r>
              <a:rPr lang="en-US" dirty="0" smtClean="0"/>
              <a:t>to the patient. Overall, </a:t>
            </a:r>
            <a:r>
              <a:rPr lang="en-US" smtClean="0"/>
              <a:t>effective </a:t>
            </a:r>
            <a:r>
              <a:rPr lang="en-US" smtClean="0"/>
              <a:t>adherence to </a:t>
            </a:r>
            <a:r>
              <a:rPr lang="en-US" dirty="0" smtClean="0"/>
              <a:t>these principles would establish a healing environment accordingly. </a:t>
            </a:r>
          </a:p>
          <a:p>
            <a:endParaRPr lang="en-US" dirty="0" smtClean="0"/>
          </a:p>
          <a:p>
            <a:endParaRPr lang="en-US" dirty="0"/>
          </a:p>
        </p:txBody>
      </p:sp>
      <p:sp>
        <p:nvSpPr>
          <p:cNvPr id="4" name="Slide Number Placeholder 3"/>
          <p:cNvSpPr>
            <a:spLocks noGrp="1"/>
          </p:cNvSpPr>
          <p:nvPr>
            <p:ph type="sldNum" sz="quarter" idx="10"/>
          </p:nvPr>
        </p:nvSpPr>
        <p:spPr/>
        <p:txBody>
          <a:bodyPr/>
          <a:lstStyle/>
          <a:p>
            <a:fld id="{169B6FD8-9910-420F-8A7F-B6A890758439}" type="slidenum">
              <a:rPr lang="en-US" smtClean="0"/>
              <a:pPr/>
              <a:t>7</a:t>
            </a:fld>
            <a:endParaRPr lang="en-US" dirty="0"/>
          </a:p>
        </p:txBody>
      </p:sp>
    </p:spTree>
    <p:extLst>
      <p:ext uri="{BB962C8B-B14F-4D97-AF65-F5344CB8AC3E}">
        <p14:creationId xmlns:p14="http://schemas.microsoft.com/office/powerpoint/2010/main" xmlns="" val="383537727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There are many policy drivers to the need for withholding diagnosis for terminal illness to a patient. These include the need for equitable and quality patient’s care based on the situation (Avery, 2016). The need for qualified healthcare professionals the enhance quality and accurate diagnosis of the patient’s situation. Another policy driver is the need for reduced cost of care by preventing the occurrence of all potential harms. The need to emphasize therapeutic privilege by giving patients hope that their health will be restored. </a:t>
            </a:r>
          </a:p>
          <a:p>
            <a:endParaRPr lang="en-US" dirty="0"/>
          </a:p>
        </p:txBody>
      </p:sp>
      <p:sp>
        <p:nvSpPr>
          <p:cNvPr id="4" name="Slide Number Placeholder 3"/>
          <p:cNvSpPr>
            <a:spLocks noGrp="1"/>
          </p:cNvSpPr>
          <p:nvPr>
            <p:ph type="sldNum" sz="quarter" idx="10"/>
          </p:nvPr>
        </p:nvSpPr>
        <p:spPr/>
        <p:txBody>
          <a:bodyPr/>
          <a:lstStyle/>
          <a:p>
            <a:fld id="{169B6FD8-9910-420F-8A7F-B6A890758439}" type="slidenum">
              <a:rPr lang="en-US" smtClean="0"/>
              <a:pPr/>
              <a:t>8</a:t>
            </a:fld>
            <a:endParaRPr lang="en-US" dirty="0"/>
          </a:p>
        </p:txBody>
      </p:sp>
    </p:spTree>
    <p:extLst>
      <p:ext uri="{BB962C8B-B14F-4D97-AF65-F5344CB8AC3E}">
        <p14:creationId xmlns:p14="http://schemas.microsoft.com/office/powerpoint/2010/main" xmlns="" val="186746416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Madeleine Leininger’s Transcultural Nursing theory supports the motion by requiring healthcare professionals to apply nursing theories that seek improved privacy in healthcare. The theorist asserts that nurses should provide patient’s care congruent to cultural values, beliefs, and practices in all settings (Zwitter, 2019). Kolcaba’s theory of comfort demands nurses to show understanding that violation of the patient’s comfort suggests depreciating of the value of the patient’s health in addition to the need for improved health. </a:t>
            </a:r>
          </a:p>
          <a:p>
            <a:endParaRPr lang="en-US" dirty="0"/>
          </a:p>
        </p:txBody>
      </p:sp>
      <p:sp>
        <p:nvSpPr>
          <p:cNvPr id="4" name="Slide Number Placeholder 3"/>
          <p:cNvSpPr>
            <a:spLocks noGrp="1"/>
          </p:cNvSpPr>
          <p:nvPr>
            <p:ph type="sldNum" sz="quarter" idx="10"/>
          </p:nvPr>
        </p:nvSpPr>
        <p:spPr/>
        <p:txBody>
          <a:bodyPr/>
          <a:lstStyle/>
          <a:p>
            <a:fld id="{169B6FD8-9910-420F-8A7F-B6A890758439}" type="slidenum">
              <a:rPr lang="en-US" smtClean="0"/>
              <a:pPr/>
              <a:t>9</a:t>
            </a:fld>
            <a:endParaRPr lang="en-US" dirty="0"/>
          </a:p>
        </p:txBody>
      </p:sp>
    </p:spTree>
    <p:extLst>
      <p:ext uri="{BB962C8B-B14F-4D97-AF65-F5344CB8AC3E}">
        <p14:creationId xmlns:p14="http://schemas.microsoft.com/office/powerpoint/2010/main" xmlns="" val="101054924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Withholding diagnosis of terminal illness entails reactance to share the truth about patient illness, and it is well supported by varied cultural practices. Doctors are mandated to abide by the family’s request not to disclose the truth regarding diagnosis (Zwitter, 2019). Herein, healthcare professionals should abide by the most appropriate solution, such as ensuring delayed dissemination of diagnosis results and thorough decision making based on the patient’s family desires. Finally, healthcare actions should be based on the principle of beneficence for continuous quality.</a:t>
            </a:r>
          </a:p>
          <a:p>
            <a:endParaRPr lang="en-US" dirty="0"/>
          </a:p>
        </p:txBody>
      </p:sp>
      <p:sp>
        <p:nvSpPr>
          <p:cNvPr id="4" name="Slide Number Placeholder 3"/>
          <p:cNvSpPr>
            <a:spLocks noGrp="1"/>
          </p:cNvSpPr>
          <p:nvPr>
            <p:ph type="sldNum" sz="quarter" idx="10"/>
          </p:nvPr>
        </p:nvSpPr>
        <p:spPr/>
        <p:txBody>
          <a:bodyPr/>
          <a:lstStyle/>
          <a:p>
            <a:fld id="{169B6FD8-9910-420F-8A7F-B6A890758439}" type="slidenum">
              <a:rPr lang="en-US" smtClean="0"/>
              <a:pPr/>
              <a:t>10</a:t>
            </a:fld>
            <a:endParaRPr lang="en-US" dirty="0"/>
          </a:p>
        </p:txBody>
      </p:sp>
    </p:spTree>
    <p:extLst>
      <p:ext uri="{BB962C8B-B14F-4D97-AF65-F5344CB8AC3E}">
        <p14:creationId xmlns:p14="http://schemas.microsoft.com/office/powerpoint/2010/main" xmlns="" val="383996577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sp>
          <p:nvSpPr>
            <p:cNvPr id="15" name="Freeform 14"/>
            <p:cNvSpPr/>
            <p:nvPr/>
          </p:nvSpPr>
          <p:spPr>
            <a:xfrm>
              <a:off x="0" y="-7862"/>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EB402613-649D-48A6-8360-6B61B9B867B7}" type="datetimeFigureOut">
              <a:rPr lang="en-US" smtClean="0"/>
              <a:pPr/>
              <a:t>8/7/2019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184A19B-0398-43F5-AA8C-A9591CF855DA}" type="slidenum">
              <a:rPr lang="en-US" smtClean="0"/>
              <a:pPr/>
              <a:t>‹#›</a:t>
            </a:fld>
            <a:endParaRPr lang="en-US" dirty="0"/>
          </a:p>
        </p:txBody>
      </p:sp>
    </p:spTree>
    <p:extLst>
      <p:ext uri="{BB962C8B-B14F-4D97-AF65-F5344CB8AC3E}">
        <p14:creationId xmlns:p14="http://schemas.microsoft.com/office/powerpoint/2010/main" xmlns="" val="12036724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B402613-649D-48A6-8360-6B61B9B867B7}" type="datetimeFigureOut">
              <a:rPr lang="en-US" smtClean="0"/>
              <a:pPr/>
              <a:t>8/7/2019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184A19B-0398-43F5-AA8C-A9591CF855DA}" type="slidenum">
              <a:rPr lang="en-US" smtClean="0"/>
              <a:pPr/>
              <a:t>‹#›</a:t>
            </a:fld>
            <a:endParaRPr lang="en-US" dirty="0"/>
          </a:p>
        </p:txBody>
      </p:sp>
    </p:spTree>
    <p:extLst>
      <p:ext uri="{BB962C8B-B14F-4D97-AF65-F5344CB8AC3E}">
        <p14:creationId xmlns:p14="http://schemas.microsoft.com/office/powerpoint/2010/main" xmlns="" val="4944600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B402613-649D-48A6-8360-6B61B9B867B7}" type="datetimeFigureOut">
              <a:rPr lang="en-US" smtClean="0"/>
              <a:pPr/>
              <a:t>8/7/2019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184A19B-0398-43F5-AA8C-A9591CF855DA}" type="slidenum">
              <a:rPr lang="en-US" smtClean="0"/>
              <a:pPr/>
              <a:t>‹#›</a:t>
            </a:fld>
            <a:endParaRPr lang="en-US" dirty="0"/>
          </a:p>
        </p:txBody>
      </p:sp>
    </p:spTree>
    <p:extLst>
      <p:ext uri="{BB962C8B-B14F-4D97-AF65-F5344CB8AC3E}">
        <p14:creationId xmlns:p14="http://schemas.microsoft.com/office/powerpoint/2010/main" xmlns="" val="2561961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EB402613-649D-48A6-8360-6B61B9B867B7}" type="datetimeFigureOut">
              <a:rPr lang="en-US" smtClean="0"/>
              <a:pPr/>
              <a:t>8/7/2019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9184A19B-0398-43F5-AA8C-A9591CF855DA}" type="slidenum">
              <a:rPr lang="en-US" smtClean="0"/>
              <a:pPr/>
              <a:t>‹#›</a:t>
            </a:fld>
            <a:endParaRPr lang="en-US" dirty="0"/>
          </a:p>
        </p:txBody>
      </p:sp>
    </p:spTree>
    <p:extLst>
      <p:ext uri="{BB962C8B-B14F-4D97-AF65-F5344CB8AC3E}">
        <p14:creationId xmlns:p14="http://schemas.microsoft.com/office/powerpoint/2010/main" xmlns="" val="4507196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EB402613-649D-48A6-8360-6B61B9B867B7}" type="datetimeFigureOut">
              <a:rPr lang="en-US" smtClean="0"/>
              <a:pPr/>
              <a:t>8/7/2019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9184A19B-0398-43F5-AA8C-A9591CF855DA}" type="slidenum">
              <a:rPr lang="en-US" smtClean="0"/>
              <a:pPr/>
              <a:t>‹#›</a:t>
            </a:fld>
            <a:endParaRPr lang="en-US" dirty="0"/>
          </a:p>
        </p:txBody>
      </p:sp>
    </p:spTree>
    <p:extLst>
      <p:ext uri="{BB962C8B-B14F-4D97-AF65-F5344CB8AC3E}">
        <p14:creationId xmlns:p14="http://schemas.microsoft.com/office/powerpoint/2010/main" xmlns="" val="200264192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EB402613-649D-48A6-8360-6B61B9B867B7}" type="datetimeFigureOut">
              <a:rPr lang="en-US" smtClean="0"/>
              <a:pPr/>
              <a:t>8/7/2019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9184A19B-0398-43F5-AA8C-A9591CF855DA}" type="slidenum">
              <a:rPr lang="en-US" smtClean="0"/>
              <a:pPr/>
              <a:t>‹#›</a:t>
            </a:fld>
            <a:endParaRPr lang="en-US" dirty="0"/>
          </a:p>
        </p:txBody>
      </p:sp>
    </p:spTree>
    <p:extLst>
      <p:ext uri="{BB962C8B-B14F-4D97-AF65-F5344CB8AC3E}">
        <p14:creationId xmlns:p14="http://schemas.microsoft.com/office/powerpoint/2010/main" xmlns="" val="41020818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B402613-649D-48A6-8360-6B61B9B867B7}" type="datetimeFigureOut">
              <a:rPr lang="en-US" smtClean="0"/>
              <a:pPr/>
              <a:t>8/7/2019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9184A19B-0398-43F5-AA8C-A9591CF855DA}" type="slidenum">
              <a:rPr lang="en-US" smtClean="0"/>
              <a:pPr/>
              <a:t>‹#›</a:t>
            </a:fld>
            <a:endParaRPr lang="en-US" dirty="0"/>
          </a:p>
        </p:txBody>
      </p:sp>
    </p:spTree>
    <p:extLst>
      <p:ext uri="{BB962C8B-B14F-4D97-AF65-F5344CB8AC3E}">
        <p14:creationId xmlns:p14="http://schemas.microsoft.com/office/powerpoint/2010/main" xmlns="" val="16760687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B402613-649D-48A6-8360-6B61B9B867B7}" type="datetimeFigureOut">
              <a:rPr lang="en-US" smtClean="0"/>
              <a:pPr/>
              <a:t>8/7/2019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9184A19B-0398-43F5-AA8C-A9591CF855DA}" type="slidenum">
              <a:rPr lang="en-US" smtClean="0"/>
              <a:pPr/>
              <a:t>‹#›</a:t>
            </a:fld>
            <a:endParaRPr lang="en-US" dirty="0"/>
          </a:p>
        </p:txBody>
      </p:sp>
    </p:spTree>
    <p:extLst>
      <p:ext uri="{BB962C8B-B14F-4D97-AF65-F5344CB8AC3E}">
        <p14:creationId xmlns:p14="http://schemas.microsoft.com/office/powerpoint/2010/main" xmlns="" val="19584777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9184A19B-0398-43F5-AA8C-A9591CF855DA}" type="slidenum">
              <a:rPr lang="en-US" smtClean="0"/>
              <a:pPr/>
              <a:t>‹#›</a:t>
            </a:fld>
            <a:endParaRPr lang="en-US" dirty="0"/>
          </a:p>
        </p:txBody>
      </p:sp>
      <p:sp>
        <p:nvSpPr>
          <p:cNvPr id="5" name="Date Placeholder 4"/>
          <p:cNvSpPr>
            <a:spLocks noGrp="1"/>
          </p:cNvSpPr>
          <p:nvPr>
            <p:ph type="dt" sz="half" idx="10"/>
          </p:nvPr>
        </p:nvSpPr>
        <p:spPr/>
        <p:txBody>
          <a:bodyPr/>
          <a:lstStyle/>
          <a:p>
            <a:fld id="{EB402613-649D-48A6-8360-6B61B9B867B7}" type="datetimeFigureOut">
              <a:rPr lang="en-US" smtClean="0"/>
              <a:pPr/>
              <a:t>8/7/2019</a:t>
            </a:fld>
            <a:endParaRPr lang="en-US" dirty="0"/>
          </a:p>
        </p:txBody>
      </p:sp>
    </p:spTree>
    <p:extLst>
      <p:ext uri="{BB962C8B-B14F-4D97-AF65-F5344CB8AC3E}">
        <p14:creationId xmlns:p14="http://schemas.microsoft.com/office/powerpoint/2010/main" xmlns="" val="1304192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B402613-649D-48A6-8360-6B61B9B867B7}" type="datetimeFigureOut">
              <a:rPr lang="en-US" smtClean="0"/>
              <a:pPr/>
              <a:t>8/7/2019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184A19B-0398-43F5-AA8C-A9591CF855DA}" type="slidenum">
              <a:rPr lang="en-US" smtClean="0"/>
              <a:pPr/>
              <a:t>‹#›</a:t>
            </a:fld>
            <a:endParaRPr lang="en-US" dirty="0"/>
          </a:p>
        </p:txBody>
      </p:sp>
    </p:spTree>
    <p:extLst>
      <p:ext uri="{BB962C8B-B14F-4D97-AF65-F5344CB8AC3E}">
        <p14:creationId xmlns:p14="http://schemas.microsoft.com/office/powerpoint/2010/main" xmlns="" val="32212136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B402613-649D-48A6-8360-6B61B9B867B7}" type="datetimeFigureOut">
              <a:rPr lang="en-US" smtClean="0"/>
              <a:pPr/>
              <a:t>8/7/2019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184A19B-0398-43F5-AA8C-A9591CF855DA}" type="slidenum">
              <a:rPr lang="en-US" smtClean="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xmlns="" val="41793928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B402613-649D-48A6-8360-6B61B9B867B7}" type="datetimeFigureOut">
              <a:rPr lang="en-US" smtClean="0"/>
              <a:pPr/>
              <a:t>8/7/2019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184A19B-0398-43F5-AA8C-A9591CF855DA}" type="slidenum">
              <a:rPr lang="en-US" smtClean="0"/>
              <a:pPr/>
              <a:t>‹#›</a:t>
            </a:fld>
            <a:endParaRPr lang="en-US" dirty="0"/>
          </a:p>
        </p:txBody>
      </p:sp>
    </p:spTree>
    <p:extLst>
      <p:ext uri="{BB962C8B-B14F-4D97-AF65-F5344CB8AC3E}">
        <p14:creationId xmlns:p14="http://schemas.microsoft.com/office/powerpoint/2010/main" xmlns="" val="325221507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B402613-649D-48A6-8360-6B61B9B867B7}" type="datetimeFigureOut">
              <a:rPr lang="en-US" smtClean="0"/>
              <a:pPr/>
              <a:t>8/7/2019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184A19B-0398-43F5-AA8C-A9591CF855DA}" type="slidenum">
              <a:rPr lang="en-US" smtClean="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xmlns="" val="426320433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B402613-649D-48A6-8360-6B61B9B867B7}" type="datetimeFigureOut">
              <a:rPr lang="en-US" smtClean="0"/>
              <a:pPr/>
              <a:t>8/7/2019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184A19B-0398-43F5-AA8C-A9591CF855DA}" type="slidenum">
              <a:rPr lang="en-US" smtClean="0"/>
              <a:pPr/>
              <a:t>‹#›</a:t>
            </a:fld>
            <a:endParaRPr lang="en-US" dirty="0"/>
          </a:p>
        </p:txBody>
      </p:sp>
    </p:spTree>
    <p:extLst>
      <p:ext uri="{BB962C8B-B14F-4D97-AF65-F5344CB8AC3E}">
        <p14:creationId xmlns:p14="http://schemas.microsoft.com/office/powerpoint/2010/main" xmlns="" val="165006826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B402613-649D-48A6-8360-6B61B9B867B7}" type="datetimeFigureOut">
              <a:rPr lang="en-US" smtClean="0"/>
              <a:pPr/>
              <a:t>8/7/2019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184A19B-0398-43F5-AA8C-A9591CF855DA}" type="slidenum">
              <a:rPr lang="en-US" smtClean="0"/>
              <a:pPr/>
              <a:t>‹#›</a:t>
            </a:fld>
            <a:endParaRPr lang="en-US" dirty="0"/>
          </a:p>
        </p:txBody>
      </p:sp>
    </p:spTree>
    <p:extLst>
      <p:ext uri="{BB962C8B-B14F-4D97-AF65-F5344CB8AC3E}">
        <p14:creationId xmlns:p14="http://schemas.microsoft.com/office/powerpoint/2010/main" xmlns="" val="50378550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B402613-649D-48A6-8360-6B61B9B867B7}" type="datetimeFigureOut">
              <a:rPr lang="en-US" smtClean="0"/>
              <a:pPr/>
              <a:t>8/7/2019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184A19B-0398-43F5-AA8C-A9591CF855DA}" type="slidenum">
              <a:rPr lang="en-US" smtClean="0"/>
              <a:pPr/>
              <a:t>‹#›</a:t>
            </a:fld>
            <a:endParaRPr lang="en-US" dirty="0"/>
          </a:p>
        </p:txBody>
      </p:sp>
    </p:spTree>
    <p:extLst>
      <p:ext uri="{BB962C8B-B14F-4D97-AF65-F5344CB8AC3E}">
        <p14:creationId xmlns:p14="http://schemas.microsoft.com/office/powerpoint/2010/main" xmlns="" val="10268431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44" name="Group 43"/>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a:off x="0" y="4013200"/>
              <a:ext cx="448733" cy="2844800"/>
            </a:xfrm>
            <a:prstGeom prst="triangle">
              <a:avLst>
                <a:gd name="adj" fmla="val 0"/>
              </a:avLst>
            </a:pr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EB402613-649D-48A6-8360-6B61B9B867B7}" type="datetimeFigureOut">
              <a:rPr lang="en-US" smtClean="0"/>
              <a:pPr/>
              <a:t>8/7/2019</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9184A19B-0398-43F5-AA8C-A9591CF855DA}" type="slidenum">
              <a:rPr lang="en-US" smtClean="0"/>
              <a:pPr/>
              <a:t>‹#›</a:t>
            </a:fld>
            <a:endParaRPr lang="en-US" dirty="0"/>
          </a:p>
        </p:txBody>
      </p:sp>
    </p:spTree>
    <p:extLst>
      <p:ext uri="{BB962C8B-B14F-4D97-AF65-F5344CB8AC3E}">
        <p14:creationId xmlns:p14="http://schemas.microsoft.com/office/powerpoint/2010/main" xmlns="" val="3481758849"/>
      </p:ext>
    </p:extLst>
  </p:cSld>
  <p:clrMap bg1="lt1" tx1="dk1" bg2="lt2" tx2="dk2" accent1="accent1" accent2="accent2" accent3="accent3" accent4="accent4" accent5="accent5" accent6="accent6" hlink="hlink" folHlink="folHlink"/>
  <p:sldLayoutIdLst>
    <p:sldLayoutId id="2147483726" r:id="rId1"/>
    <p:sldLayoutId id="2147483727" r:id="rId2"/>
    <p:sldLayoutId id="2147483728" r:id="rId3"/>
    <p:sldLayoutId id="2147483729" r:id="rId4"/>
    <p:sldLayoutId id="2147483730" r:id="rId5"/>
    <p:sldLayoutId id="2147483731" r:id="rId6"/>
    <p:sldLayoutId id="2147483732" r:id="rId7"/>
    <p:sldLayoutId id="2147483733" r:id="rId8"/>
    <p:sldLayoutId id="2147483734" r:id="rId9"/>
    <p:sldLayoutId id="2147483735" r:id="rId10"/>
    <p:sldLayoutId id="2147483736" r:id="rId11"/>
    <p:sldLayoutId id="2147483737" r:id="rId12"/>
    <p:sldLayoutId id="2147483738" r:id="rId13"/>
    <p:sldLayoutId id="2147483739" r:id="rId14"/>
    <p:sldLayoutId id="2147483740" r:id="rId15"/>
    <p:sldLayoutId id="2147483741"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339486" y="2364828"/>
            <a:ext cx="8596668" cy="1993461"/>
          </a:xfrm>
        </p:spPr>
        <p:txBody>
          <a:bodyPr>
            <a:normAutofit/>
          </a:bodyPr>
          <a:lstStyle/>
          <a:p>
            <a:pPr algn="ctr"/>
            <a:r>
              <a:rPr lang="en-GB" sz="2800" dirty="0" smtClean="0">
                <a:latin typeface="Times New Roman" panose="02020603050405020304" pitchFamily="18" charset="0"/>
                <a:cs typeface="Times New Roman" panose="02020603050405020304" pitchFamily="18" charset="0"/>
              </a:rPr>
              <a:t>Opposing Side.</a:t>
            </a:r>
            <a:br>
              <a:rPr lang="en-GB" sz="2800" dirty="0" smtClean="0">
                <a:latin typeface="Times New Roman" panose="02020603050405020304" pitchFamily="18" charset="0"/>
                <a:cs typeface="Times New Roman" panose="02020603050405020304" pitchFamily="18" charset="0"/>
              </a:rPr>
            </a:br>
            <a:r>
              <a:rPr lang="en-GB" sz="2800" dirty="0" smtClean="0">
                <a:latin typeface="Times New Roman" panose="02020603050405020304" pitchFamily="18" charset="0"/>
                <a:cs typeface="Times New Roman" panose="02020603050405020304" pitchFamily="18" charset="0"/>
              </a:rPr>
              <a:t/>
            </a:r>
            <a:br>
              <a:rPr lang="en-GB" sz="2800" dirty="0" smtClean="0">
                <a:latin typeface="Times New Roman" panose="02020603050405020304" pitchFamily="18" charset="0"/>
                <a:cs typeface="Times New Roman" panose="02020603050405020304" pitchFamily="18" charset="0"/>
              </a:rPr>
            </a:br>
            <a:r>
              <a:rPr lang="en-GB" sz="2800" dirty="0">
                <a:latin typeface="Times New Roman" panose="02020603050405020304" pitchFamily="18" charset="0"/>
                <a:cs typeface="Times New Roman" panose="02020603050405020304" pitchFamily="18" charset="0"/>
              </a:rPr>
              <a:t/>
            </a:r>
            <a:br>
              <a:rPr lang="en-GB" sz="2800" dirty="0">
                <a:latin typeface="Times New Roman" panose="02020603050405020304" pitchFamily="18" charset="0"/>
                <a:cs typeface="Times New Roman" panose="02020603050405020304" pitchFamily="18" charset="0"/>
              </a:rPr>
            </a:br>
            <a:r>
              <a:rPr lang="en-GB" sz="2800" dirty="0">
                <a:latin typeface="Times New Roman" panose="02020603050405020304" pitchFamily="18" charset="0"/>
                <a:cs typeface="Times New Roman" panose="02020603050405020304" pitchFamily="18" charset="0"/>
              </a:rPr>
              <a:t>Withholding Diagnosis of Terminal Illness to Patients</a:t>
            </a:r>
            <a:endParaRPr lang="en-US"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228981004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857216" y="249836"/>
            <a:ext cx="8596668" cy="604603"/>
          </a:xfrm>
        </p:spPr>
        <p:txBody>
          <a:bodyPr>
            <a:normAutofit fontScale="90000"/>
          </a:bodyPr>
          <a:lstStyle/>
          <a:p>
            <a:pPr algn="ctr"/>
            <a:r>
              <a:rPr lang="en-GB" sz="2800" dirty="0">
                <a:latin typeface="Times New Roman" panose="02020603050405020304" pitchFamily="18" charset="0"/>
                <a:cs typeface="Times New Roman" panose="02020603050405020304" pitchFamily="18" charset="0"/>
              </a:rPr>
              <a:t>Introduction</a:t>
            </a:r>
            <a:r>
              <a:rPr lang="en-US" sz="2800" dirty="0">
                <a:latin typeface="Times New Roman" panose="02020603050405020304" pitchFamily="18" charset="0"/>
                <a:cs typeface="Times New Roman" panose="02020603050405020304" pitchFamily="18" charset="0"/>
              </a:rPr>
              <a:t/>
            </a:r>
            <a:br>
              <a:rPr lang="en-US" sz="2800" dirty="0">
                <a:latin typeface="Times New Roman" panose="02020603050405020304" pitchFamily="18" charset="0"/>
                <a:cs typeface="Times New Roman" panose="02020603050405020304" pitchFamily="18" charset="0"/>
              </a:rPr>
            </a:br>
            <a:endParaRPr lang="en-US" sz="2800" dirty="0">
              <a:latin typeface="Times New Roman" panose="02020603050405020304" pitchFamily="18" charset="0"/>
              <a:cs typeface="Times New Roman" panose="02020603050405020304" pitchFamily="18" charset="0"/>
            </a:endParaRPr>
          </a:p>
        </p:txBody>
      </p:sp>
      <p:sp>
        <p:nvSpPr>
          <p:cNvPr id="4" name="Content Placeholder 3"/>
          <p:cNvSpPr>
            <a:spLocks noGrp="1"/>
          </p:cNvSpPr>
          <p:nvPr>
            <p:ph sz="half" idx="1"/>
          </p:nvPr>
        </p:nvSpPr>
        <p:spPr>
          <a:xfrm>
            <a:off x="692324" y="848950"/>
            <a:ext cx="4184035" cy="6009050"/>
          </a:xfrm>
        </p:spPr>
        <p:txBody>
          <a:bodyPr>
            <a:noAutofit/>
          </a:bodyPr>
          <a:lstStyle/>
          <a:p>
            <a:pPr>
              <a:buFont typeface="Wingdings" panose="05000000000000000000" pitchFamily="2" charset="2"/>
              <a:buChar char="v"/>
            </a:pPr>
            <a:r>
              <a:rPr lang="en-US" sz="2000" dirty="0">
                <a:latin typeface="Times New Roman" panose="02020603050405020304" pitchFamily="18" charset="0"/>
                <a:cs typeface="Times New Roman" panose="02020603050405020304" pitchFamily="18" charset="0"/>
              </a:rPr>
              <a:t>Ethical and legal principles match sound medical practices</a:t>
            </a:r>
          </a:p>
          <a:p>
            <a:pPr>
              <a:buFont typeface="Wingdings" panose="05000000000000000000" pitchFamily="2" charset="2"/>
              <a:buChar char="v"/>
            </a:pPr>
            <a:r>
              <a:rPr lang="en-US" sz="2000" dirty="0">
                <a:latin typeface="Times New Roman" panose="02020603050405020304" pitchFamily="18" charset="0"/>
                <a:cs typeface="Times New Roman" panose="02020603050405020304" pitchFamily="18" charset="0"/>
              </a:rPr>
              <a:t>Proper medical diagnosis is essential for patients</a:t>
            </a:r>
          </a:p>
          <a:p>
            <a:pPr>
              <a:buFont typeface="Wingdings" panose="05000000000000000000" pitchFamily="2" charset="2"/>
              <a:buChar char="v"/>
            </a:pPr>
            <a:r>
              <a:rPr lang="en-US" sz="2000" dirty="0">
                <a:latin typeface="Times New Roman" panose="02020603050405020304" pitchFamily="18" charset="0"/>
                <a:cs typeface="Times New Roman" panose="02020603050405020304" pitchFamily="18" charset="0"/>
              </a:rPr>
              <a:t>Open communication and truthfulness amid physicians and patients is vital in health care</a:t>
            </a:r>
          </a:p>
          <a:p>
            <a:pPr>
              <a:buFont typeface="Wingdings" panose="05000000000000000000" pitchFamily="2" charset="2"/>
              <a:buChar char="v"/>
            </a:pPr>
            <a:r>
              <a:rPr lang="en-US" sz="2000" dirty="0">
                <a:latin typeface="Times New Roman" panose="02020603050405020304" pitchFamily="18" charset="0"/>
                <a:cs typeface="Times New Roman" panose="02020603050405020304" pitchFamily="18" charset="0"/>
              </a:rPr>
              <a:t>Physicians must get the fact and adverse event to express the empathy needed (Avery, 2016)</a:t>
            </a:r>
          </a:p>
          <a:p>
            <a:pPr>
              <a:buFont typeface="Wingdings" panose="05000000000000000000" pitchFamily="2" charset="2"/>
              <a:buChar char="v"/>
            </a:pPr>
            <a:r>
              <a:rPr lang="en-US" sz="2000" dirty="0">
                <a:latin typeface="Times New Roman" panose="02020603050405020304" pitchFamily="18" charset="0"/>
                <a:cs typeface="Times New Roman" panose="02020603050405020304" pitchFamily="18" charset="0"/>
              </a:rPr>
              <a:t>Physicians should accurately plan and schedule the disclosure of diagnosis information to the patient and other stakeholders</a:t>
            </a:r>
          </a:p>
          <a:p>
            <a:pPr>
              <a:buFont typeface="Wingdings" panose="05000000000000000000" pitchFamily="2" charset="2"/>
              <a:buChar char="v"/>
            </a:pPr>
            <a:r>
              <a:rPr lang="en-US" sz="2000" dirty="0">
                <a:latin typeface="Times New Roman" panose="02020603050405020304" pitchFamily="18" charset="0"/>
                <a:cs typeface="Times New Roman" panose="02020603050405020304" pitchFamily="18" charset="0"/>
              </a:rPr>
              <a:t>Withholding diagnosis of terminal illness to the patient is very vital for acute recovery</a:t>
            </a:r>
          </a:p>
          <a:p>
            <a:endParaRPr lang="en-US" sz="2000" dirty="0"/>
          </a:p>
        </p:txBody>
      </p:sp>
      <p:sp>
        <p:nvSpPr>
          <p:cNvPr id="6" name="Content Placeholder 5"/>
          <p:cNvSpPr>
            <a:spLocks noGrp="1"/>
          </p:cNvSpPr>
          <p:nvPr>
            <p:ph sz="half" idx="2"/>
          </p:nvPr>
        </p:nvSpPr>
        <p:spPr/>
        <p:txBody>
          <a:bodyPr>
            <a:normAutofit/>
          </a:bodyPr>
          <a:lstStyle/>
          <a:p>
            <a:pPr marL="0" indent="0">
              <a:buNone/>
            </a:pPr>
            <a:r>
              <a:rPr lang="en-US" dirty="0" smtClean="0"/>
              <a:t>  </a:t>
            </a:r>
            <a:endParaRPr lang="en-US" dirty="0"/>
          </a:p>
        </p:txBody>
      </p:sp>
      <p:pic>
        <p:nvPicPr>
          <p:cNvPr id="5" name="Picture 4" descr="Screen Clipping"/>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5199797" y="2160590"/>
            <a:ext cx="4302808" cy="3626060"/>
          </a:xfrm>
          <a:prstGeom prst="rect">
            <a:avLst/>
          </a:prstGeom>
        </p:spPr>
      </p:pic>
    </p:spTree>
    <p:extLst>
      <p:ext uri="{BB962C8B-B14F-4D97-AF65-F5344CB8AC3E}">
        <p14:creationId xmlns:p14="http://schemas.microsoft.com/office/powerpoint/2010/main" xmlns="" val="58869344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1"/>
            <a:ext cx="8596668" cy="709534"/>
          </a:xfrm>
        </p:spPr>
        <p:txBody>
          <a:bodyPr>
            <a:normAutofit fontScale="90000"/>
          </a:bodyPr>
          <a:lstStyle/>
          <a:p>
            <a:pPr algn="ctr"/>
            <a:r>
              <a:rPr lang="en-GB" sz="2800" dirty="0">
                <a:latin typeface="Times New Roman" panose="02020603050405020304" pitchFamily="18" charset="0"/>
                <a:cs typeface="Times New Roman" panose="02020603050405020304" pitchFamily="18" charset="0"/>
              </a:rPr>
              <a:t>Withholding </a:t>
            </a:r>
            <a:r>
              <a:rPr lang="en-GB" sz="3100" dirty="0" smtClean="0">
                <a:latin typeface="Times New Roman" panose="02020603050405020304" pitchFamily="18" charset="0"/>
                <a:cs typeface="Times New Roman" panose="02020603050405020304" pitchFamily="18" charset="0"/>
              </a:rPr>
              <a:t>Diagnosis</a:t>
            </a:r>
            <a:r>
              <a:rPr lang="en-GB" sz="2800" dirty="0" smtClean="0">
                <a:latin typeface="Times New Roman" panose="02020603050405020304" pitchFamily="18" charset="0"/>
                <a:cs typeface="Times New Roman" panose="02020603050405020304" pitchFamily="18" charset="0"/>
              </a:rPr>
              <a:t> </a:t>
            </a:r>
            <a:r>
              <a:rPr lang="en-GB" sz="2800" dirty="0">
                <a:latin typeface="Times New Roman" panose="02020603050405020304" pitchFamily="18" charset="0"/>
                <a:cs typeface="Times New Roman" panose="02020603050405020304" pitchFamily="18" charset="0"/>
              </a:rPr>
              <a:t>of </a:t>
            </a:r>
            <a:r>
              <a:rPr lang="en-GB" sz="2800" dirty="0" smtClean="0">
                <a:latin typeface="Times New Roman" panose="02020603050405020304" pitchFamily="18" charset="0"/>
                <a:cs typeface="Times New Roman" panose="02020603050405020304" pitchFamily="18" charset="0"/>
              </a:rPr>
              <a:t>Terminal Illness </a:t>
            </a:r>
            <a:r>
              <a:rPr lang="en-GB" sz="2800" dirty="0">
                <a:latin typeface="Times New Roman" panose="02020603050405020304" pitchFamily="18" charset="0"/>
                <a:cs typeface="Times New Roman" panose="02020603050405020304" pitchFamily="18" charset="0"/>
              </a:rPr>
              <a:t>to </a:t>
            </a:r>
            <a:r>
              <a:rPr lang="en-GB" sz="2800" dirty="0" smtClean="0">
                <a:latin typeface="Times New Roman" panose="02020603050405020304" pitchFamily="18" charset="0"/>
                <a:cs typeface="Times New Roman" panose="02020603050405020304" pitchFamily="18" charset="0"/>
              </a:rPr>
              <a:t>Patient</a:t>
            </a:r>
            <a:r>
              <a:rPr lang="en-US" sz="2800" dirty="0">
                <a:latin typeface="Times New Roman" panose="02020603050405020304" pitchFamily="18" charset="0"/>
                <a:cs typeface="Times New Roman" panose="02020603050405020304" pitchFamily="18" charset="0"/>
              </a:rPr>
              <a:t/>
            </a:r>
            <a:br>
              <a:rPr lang="en-US" sz="2800" dirty="0">
                <a:latin typeface="Times New Roman" panose="02020603050405020304" pitchFamily="18" charset="0"/>
                <a:cs typeface="Times New Roman" panose="02020603050405020304" pitchFamily="18" charset="0"/>
              </a:rPr>
            </a:br>
            <a:endParaRPr lang="en-US" sz="2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677334" y="1470991"/>
            <a:ext cx="8596668" cy="5139671"/>
          </a:xfrm>
        </p:spPr>
        <p:txBody>
          <a:bodyPr>
            <a:normAutofit/>
          </a:bodyPr>
          <a:lstStyle/>
          <a:p>
            <a:pPr>
              <a:buFont typeface="Wingdings" panose="05000000000000000000" pitchFamily="2" charset="2"/>
              <a:buChar char="v"/>
            </a:pPr>
            <a:r>
              <a:rPr lang="en-US" sz="2000" dirty="0">
                <a:latin typeface="Times New Roman" panose="02020603050405020304" pitchFamily="18" charset="0"/>
                <a:cs typeface="Times New Roman" panose="02020603050405020304" pitchFamily="18" charset="0"/>
              </a:rPr>
              <a:t>Withholding diagnosis of terminal illness entails reactance to share the truth about patient’s illness</a:t>
            </a:r>
          </a:p>
          <a:p>
            <a:pPr>
              <a:buFont typeface="Wingdings" panose="05000000000000000000" pitchFamily="2" charset="2"/>
              <a:buChar char="v"/>
            </a:pPr>
            <a:r>
              <a:rPr lang="en-US" sz="2000" dirty="0">
                <a:latin typeface="Times New Roman" panose="02020603050405020304" pitchFamily="18" charset="0"/>
                <a:cs typeface="Times New Roman" panose="02020603050405020304" pitchFamily="18" charset="0"/>
              </a:rPr>
              <a:t>Varied cultural practices often support this endeavor (Hussaini &amp; Ali, 2018)</a:t>
            </a:r>
          </a:p>
          <a:p>
            <a:pPr>
              <a:buFont typeface="Wingdings" panose="05000000000000000000" pitchFamily="2" charset="2"/>
              <a:buChar char="v"/>
            </a:pPr>
            <a:r>
              <a:rPr lang="en-US" sz="2000" dirty="0">
                <a:latin typeface="Times New Roman" panose="02020603050405020304" pitchFamily="18" charset="0"/>
                <a:cs typeface="Times New Roman" panose="02020603050405020304" pitchFamily="18" charset="0"/>
              </a:rPr>
              <a:t>Doctors are mandated to abide by the family’s request not to disclose the truth regarding the diagnosis of terminal illness to the patient</a:t>
            </a:r>
          </a:p>
          <a:p>
            <a:pPr>
              <a:buFont typeface="Wingdings" panose="05000000000000000000" pitchFamily="2" charset="2"/>
              <a:buChar char="v"/>
            </a:pPr>
            <a:r>
              <a:rPr lang="en-US" sz="2000" dirty="0">
                <a:latin typeface="Times New Roman" panose="02020603050405020304" pitchFamily="18" charset="0"/>
                <a:cs typeface="Times New Roman" panose="02020603050405020304" pitchFamily="18" charset="0"/>
              </a:rPr>
              <a:t>Healthcare professionals and relatives value that truth-telling may cause harm to the patient</a:t>
            </a:r>
          </a:p>
          <a:p>
            <a:pPr>
              <a:buFont typeface="Wingdings" panose="05000000000000000000" pitchFamily="2" charset="2"/>
              <a:buChar char="v"/>
            </a:pPr>
            <a:r>
              <a:rPr lang="en-US" sz="2000" dirty="0">
                <a:latin typeface="Times New Roman" panose="02020603050405020304" pitchFamily="18" charset="0"/>
                <a:cs typeface="Times New Roman" panose="02020603050405020304" pitchFamily="18" charset="0"/>
              </a:rPr>
              <a:t>Clinicians must emphasize on the principle of beneficence after diagnosis</a:t>
            </a:r>
          </a:p>
          <a:p>
            <a:pPr>
              <a:buFont typeface="Wingdings" panose="05000000000000000000" pitchFamily="2" charset="2"/>
              <a:buChar char="v"/>
            </a:pPr>
            <a:endParaRPr lang="en-US" sz="2000" dirty="0">
              <a:latin typeface="Times New Roman" panose="02020603050405020304" pitchFamily="18" charset="0"/>
              <a:cs typeface="Times New Roman" panose="02020603050405020304" pitchFamily="18" charset="0"/>
            </a:endParaRPr>
          </a:p>
        </p:txBody>
      </p:sp>
      <p:pic>
        <p:nvPicPr>
          <p:cNvPr id="4" name="Picture 3" descr="Screen Clipping"/>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982639" y="4495528"/>
            <a:ext cx="7506268" cy="2109987"/>
          </a:xfrm>
          <a:prstGeom prst="rect">
            <a:avLst/>
          </a:prstGeom>
        </p:spPr>
      </p:pic>
    </p:spTree>
    <p:extLst>
      <p:ext uri="{BB962C8B-B14F-4D97-AF65-F5344CB8AC3E}">
        <p14:creationId xmlns:p14="http://schemas.microsoft.com/office/powerpoint/2010/main" xmlns="" val="303249326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2800" dirty="0">
                <a:latin typeface="Times New Roman" panose="02020603050405020304" pitchFamily="18" charset="0"/>
                <a:cs typeface="Times New Roman" panose="02020603050405020304" pitchFamily="18" charset="0"/>
              </a:rPr>
              <a:t>Rationale for </a:t>
            </a:r>
            <a:r>
              <a:rPr lang="en-US" sz="2800" dirty="0" smtClean="0">
                <a:latin typeface="Times New Roman" panose="02020603050405020304" pitchFamily="18" charset="0"/>
                <a:cs typeface="Times New Roman" panose="02020603050405020304" pitchFamily="18" charset="0"/>
              </a:rPr>
              <a:t>Withholding </a:t>
            </a:r>
            <a:r>
              <a:rPr lang="en-US" sz="2800" dirty="0">
                <a:latin typeface="Times New Roman" panose="02020603050405020304" pitchFamily="18" charset="0"/>
                <a:cs typeface="Times New Roman" panose="02020603050405020304" pitchFamily="18" charset="0"/>
              </a:rPr>
              <a:t>Diagnosis of Terminal Illness to Patients</a:t>
            </a:r>
          </a:p>
        </p:txBody>
      </p:sp>
      <p:sp>
        <p:nvSpPr>
          <p:cNvPr id="3" name="Content Placeholder 2"/>
          <p:cNvSpPr>
            <a:spLocks noGrp="1"/>
          </p:cNvSpPr>
          <p:nvPr>
            <p:ph idx="1"/>
          </p:nvPr>
        </p:nvSpPr>
        <p:spPr>
          <a:xfrm>
            <a:off x="677334" y="1930400"/>
            <a:ext cx="8824475" cy="4697411"/>
          </a:xfrm>
        </p:spPr>
        <p:txBody>
          <a:bodyPr>
            <a:noAutofit/>
          </a:bodyPr>
          <a:lstStyle/>
          <a:p>
            <a:pPr marL="0" indent="0">
              <a:buNone/>
            </a:pPr>
            <a:r>
              <a:rPr lang="en-US" sz="2000" dirty="0">
                <a:latin typeface="Times New Roman" panose="02020603050405020304" pitchFamily="18" charset="0"/>
                <a:cs typeface="Times New Roman" panose="02020603050405020304" pitchFamily="18" charset="0"/>
              </a:rPr>
              <a:t>Withholding diagnosis of terminal illness to the patient is essential because:</a:t>
            </a:r>
          </a:p>
          <a:p>
            <a:pPr>
              <a:buFont typeface="Wingdings" panose="05000000000000000000" pitchFamily="2" charset="2"/>
              <a:buChar char="v"/>
            </a:pPr>
            <a:r>
              <a:rPr lang="en-US" sz="2000" dirty="0">
                <a:latin typeface="Times New Roman" panose="02020603050405020304" pitchFamily="18" charset="0"/>
                <a:cs typeface="Times New Roman" panose="02020603050405020304" pitchFamily="18" charset="0"/>
              </a:rPr>
              <a:t>Emotional factors attached to diagnosis are very challenging (Hussaini &amp; Ali, 2018)</a:t>
            </a:r>
          </a:p>
          <a:p>
            <a:pPr>
              <a:buFont typeface="Wingdings" panose="05000000000000000000" pitchFamily="2" charset="2"/>
              <a:buChar char="v"/>
            </a:pPr>
            <a:r>
              <a:rPr lang="en-US" sz="2000" dirty="0">
                <a:latin typeface="Times New Roman" panose="02020603050405020304" pitchFamily="18" charset="0"/>
                <a:cs typeface="Times New Roman" panose="02020603050405020304" pitchFamily="18" charset="0"/>
              </a:rPr>
              <a:t>Information regarding the determination of terminal illness impaired rational decision making</a:t>
            </a:r>
          </a:p>
          <a:p>
            <a:pPr>
              <a:buFont typeface="Wingdings" panose="05000000000000000000" pitchFamily="2" charset="2"/>
              <a:buChar char="v"/>
            </a:pPr>
            <a:r>
              <a:rPr lang="en-US" sz="2000" dirty="0">
                <a:latin typeface="Times New Roman" panose="02020603050405020304" pitchFamily="18" charset="0"/>
                <a:cs typeface="Times New Roman" panose="02020603050405020304" pitchFamily="18" charset="0"/>
              </a:rPr>
              <a:t>Disclosure of such information may cause physiological distress (Zwitter, 2019)</a:t>
            </a:r>
          </a:p>
          <a:p>
            <a:pPr>
              <a:buFont typeface="Wingdings" panose="05000000000000000000" pitchFamily="2" charset="2"/>
              <a:buChar char="v"/>
            </a:pPr>
            <a:r>
              <a:rPr lang="en-US" sz="2000" dirty="0">
                <a:latin typeface="Times New Roman" panose="02020603050405020304" pitchFamily="18" charset="0"/>
                <a:cs typeface="Times New Roman" panose="02020603050405020304" pitchFamily="18" charset="0"/>
              </a:rPr>
              <a:t>Disclosure of diagnosis of terminal illness to the patient may deprive the patient hope of recovery leading to an early death</a:t>
            </a:r>
          </a:p>
          <a:p>
            <a:pPr>
              <a:buFont typeface="Wingdings" panose="05000000000000000000" pitchFamily="2" charset="2"/>
              <a:buChar char="v"/>
            </a:pPr>
            <a:r>
              <a:rPr lang="en-US" sz="2000" dirty="0">
                <a:latin typeface="Times New Roman" panose="02020603050405020304" pitchFamily="18" charset="0"/>
                <a:cs typeface="Times New Roman" panose="02020603050405020304" pitchFamily="18" charset="0"/>
              </a:rPr>
              <a:t>Different cultures assert that it is unethical to disclose a diagnosis of terminal illness to the patient</a:t>
            </a:r>
          </a:p>
          <a:p>
            <a:pPr>
              <a:buFont typeface="Wingdings" panose="05000000000000000000" pitchFamily="2" charset="2"/>
              <a:buChar char="v"/>
            </a:pPr>
            <a:r>
              <a:rPr lang="en-US" sz="2000" dirty="0">
                <a:latin typeface="Times New Roman" panose="02020603050405020304" pitchFamily="18" charset="0"/>
                <a:cs typeface="Times New Roman" panose="02020603050405020304" pitchFamily="18" charset="0"/>
              </a:rPr>
              <a:t>It guarantees therapeutic privilege</a:t>
            </a:r>
          </a:p>
          <a:p>
            <a:pPr>
              <a:buFont typeface="Wingdings" panose="05000000000000000000" pitchFamily="2" charset="2"/>
              <a:buChar char="v"/>
            </a:pPr>
            <a:r>
              <a:rPr lang="en-US" sz="2000" dirty="0">
                <a:latin typeface="Times New Roman" panose="02020603050405020304" pitchFamily="18" charset="0"/>
                <a:cs typeface="Times New Roman" panose="02020603050405020304" pitchFamily="18" charset="0"/>
              </a:rPr>
              <a:t>Many patients are not eager to know the truth of their </a:t>
            </a:r>
            <a:r>
              <a:rPr lang="en-US" sz="2000" dirty="0" smtClean="0">
                <a:latin typeface="Times New Roman" panose="02020603050405020304" pitchFamily="18" charset="0"/>
                <a:cs typeface="Times New Roman" panose="02020603050405020304" pitchFamily="18" charset="0"/>
              </a:rPr>
              <a:t>illness</a:t>
            </a:r>
          </a:p>
        </p:txBody>
      </p:sp>
    </p:spTree>
    <p:extLst>
      <p:ext uri="{BB962C8B-B14F-4D97-AF65-F5344CB8AC3E}">
        <p14:creationId xmlns:p14="http://schemas.microsoft.com/office/powerpoint/2010/main" xmlns="" val="28554720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529435"/>
            <a:ext cx="8596668" cy="980660"/>
          </a:xfrm>
        </p:spPr>
        <p:txBody>
          <a:bodyPr>
            <a:normAutofit/>
          </a:bodyPr>
          <a:lstStyle/>
          <a:p>
            <a:pPr algn="ctr"/>
            <a:r>
              <a:rPr lang="en-US" sz="2800" dirty="0">
                <a:latin typeface="Times New Roman" panose="02020603050405020304" pitchFamily="18" charset="0"/>
                <a:cs typeface="Times New Roman" panose="02020603050405020304" pitchFamily="18" charset="0"/>
              </a:rPr>
              <a:t>Proposed </a:t>
            </a:r>
            <a:r>
              <a:rPr lang="en-US" sz="2800" dirty="0" smtClean="0">
                <a:latin typeface="Times New Roman" panose="02020603050405020304" pitchFamily="18" charset="0"/>
                <a:cs typeface="Times New Roman" panose="02020603050405020304" pitchFamily="18" charset="0"/>
              </a:rPr>
              <a:t>Resolution</a:t>
            </a:r>
            <a:endParaRPr lang="en-US" sz="2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677334" y="1630017"/>
            <a:ext cx="8596668" cy="4995635"/>
          </a:xfrm>
        </p:spPr>
        <p:txBody>
          <a:bodyPr>
            <a:normAutofit/>
          </a:bodyPr>
          <a:lstStyle/>
          <a:p>
            <a:pPr marL="0" indent="0">
              <a:buNone/>
            </a:pPr>
            <a:r>
              <a:rPr lang="en-US" sz="2000" dirty="0" smtClean="0">
                <a:latin typeface="Times New Roman" panose="02020603050405020304" pitchFamily="18" charset="0"/>
                <a:cs typeface="Times New Roman" panose="02020603050405020304" pitchFamily="18" charset="0"/>
              </a:rPr>
              <a:t>It </a:t>
            </a:r>
            <a:r>
              <a:rPr lang="en-US" sz="2000" dirty="0">
                <a:latin typeface="Times New Roman" panose="02020603050405020304" pitchFamily="18" charset="0"/>
                <a:cs typeface="Times New Roman" panose="02020603050405020304" pitchFamily="18" charset="0"/>
              </a:rPr>
              <a:t>is advisable to withhold diagnosis of terminal illness to the patient.</a:t>
            </a:r>
          </a:p>
          <a:p>
            <a:pPr marL="0" indent="0">
              <a:buNone/>
            </a:pPr>
            <a:r>
              <a:rPr lang="en-US" sz="2000" dirty="0">
                <a:latin typeface="Times New Roman" panose="02020603050405020304" pitchFamily="18" charset="0"/>
                <a:cs typeface="Times New Roman" panose="02020603050405020304" pitchFamily="18" charset="0"/>
              </a:rPr>
              <a:t>Healthcare professionals should:</a:t>
            </a:r>
          </a:p>
          <a:p>
            <a:pPr>
              <a:buFont typeface="Wingdings" panose="05000000000000000000" pitchFamily="2" charset="2"/>
              <a:buChar char="v"/>
            </a:pPr>
            <a:r>
              <a:rPr lang="en-US" sz="2000" dirty="0">
                <a:latin typeface="Times New Roman" panose="02020603050405020304" pitchFamily="18" charset="0"/>
                <a:cs typeface="Times New Roman" panose="02020603050405020304" pitchFamily="18" charset="0"/>
              </a:rPr>
              <a:t>Ensure delayed dissemination of diagnosis results (Hussaini &amp; Ali, 2018)</a:t>
            </a:r>
          </a:p>
          <a:p>
            <a:pPr>
              <a:buFont typeface="Wingdings" panose="05000000000000000000" pitchFamily="2" charset="2"/>
              <a:buChar char="v"/>
            </a:pPr>
            <a:r>
              <a:rPr lang="en-US" sz="2000" dirty="0">
                <a:latin typeface="Times New Roman" panose="02020603050405020304" pitchFamily="18" charset="0"/>
                <a:cs typeface="Times New Roman" panose="02020603050405020304" pitchFamily="18" charset="0"/>
              </a:rPr>
              <a:t>Ensure thorough decision making based on the patient’s family desires</a:t>
            </a:r>
          </a:p>
          <a:p>
            <a:pPr>
              <a:buFont typeface="Wingdings" panose="05000000000000000000" pitchFamily="2" charset="2"/>
              <a:buChar char="v"/>
            </a:pPr>
            <a:r>
              <a:rPr lang="en-US" sz="2000" dirty="0">
                <a:latin typeface="Times New Roman" panose="02020603050405020304" pitchFamily="18" charset="0"/>
                <a:cs typeface="Times New Roman" panose="02020603050405020304" pitchFamily="18" charset="0"/>
              </a:rPr>
              <a:t>Consider the effectiveness of the principle of beneficence</a:t>
            </a:r>
          </a:p>
          <a:p>
            <a:pPr>
              <a:buFont typeface="Wingdings" panose="05000000000000000000" pitchFamily="2" charset="2"/>
              <a:buChar char="v"/>
            </a:pPr>
            <a:r>
              <a:rPr lang="en-US" sz="2000" dirty="0">
                <a:latin typeface="Times New Roman" panose="02020603050405020304" pitchFamily="18" charset="0"/>
                <a:cs typeface="Times New Roman" panose="02020603050405020304" pitchFamily="18" charset="0"/>
              </a:rPr>
              <a:t>Abide by the cultural desires of the patient (Avery, 2016)</a:t>
            </a:r>
          </a:p>
          <a:p>
            <a:pPr>
              <a:buFont typeface="Wingdings" panose="05000000000000000000" pitchFamily="2" charset="2"/>
              <a:buChar char="v"/>
            </a:pPr>
            <a:r>
              <a:rPr lang="en-US" sz="2000" dirty="0">
                <a:latin typeface="Times New Roman" panose="02020603050405020304" pitchFamily="18" charset="0"/>
                <a:cs typeface="Times New Roman" panose="02020603050405020304" pitchFamily="18" charset="0"/>
              </a:rPr>
              <a:t>Evaluate the potential harms attached to the disclosure of the diagnostic data</a:t>
            </a:r>
          </a:p>
          <a:p>
            <a:pPr>
              <a:buFont typeface="Wingdings" panose="05000000000000000000" pitchFamily="2" charset="2"/>
              <a:buChar char="v"/>
            </a:pPr>
            <a:endParaRPr lang="en-US" sz="2000" dirty="0">
              <a:latin typeface="Times New Roman" panose="02020603050405020304" pitchFamily="18" charset="0"/>
              <a:cs typeface="Times New Roman" panose="02020603050405020304" pitchFamily="18" charset="0"/>
            </a:endParaRPr>
          </a:p>
        </p:txBody>
      </p:sp>
      <p:pic>
        <p:nvPicPr>
          <p:cNvPr id="4" name="Picture 3" descr="Screen Clipping"/>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1050878" y="4624289"/>
            <a:ext cx="7478973" cy="1867161"/>
          </a:xfrm>
          <a:prstGeom prst="rect">
            <a:avLst/>
          </a:prstGeom>
        </p:spPr>
      </p:pic>
    </p:spTree>
    <p:extLst>
      <p:ext uri="{BB962C8B-B14F-4D97-AF65-F5344CB8AC3E}">
        <p14:creationId xmlns:p14="http://schemas.microsoft.com/office/powerpoint/2010/main" xmlns="" val="336390146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6360" y="322954"/>
            <a:ext cx="8596668" cy="1320800"/>
          </a:xfrm>
        </p:spPr>
        <p:txBody>
          <a:bodyPr>
            <a:normAutofit/>
          </a:bodyPr>
          <a:lstStyle/>
          <a:p>
            <a:pPr algn="ctr"/>
            <a:r>
              <a:rPr lang="en-US" sz="2800" dirty="0" smtClean="0">
                <a:latin typeface="Times New Roman" panose="02020603050405020304" pitchFamily="18" charset="0"/>
                <a:cs typeface="Times New Roman" panose="02020603050405020304" pitchFamily="18" charset="0"/>
              </a:rPr>
              <a:t>The Key Stakeholders</a:t>
            </a:r>
            <a:br>
              <a:rPr lang="en-US" sz="2800" dirty="0" smtClean="0">
                <a:latin typeface="Times New Roman" panose="02020603050405020304" pitchFamily="18" charset="0"/>
                <a:cs typeface="Times New Roman" panose="02020603050405020304" pitchFamily="18" charset="0"/>
              </a:rPr>
            </a:br>
            <a:endParaRPr lang="en-US" sz="2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836360" y="1268999"/>
            <a:ext cx="8596668" cy="4921938"/>
          </a:xfrm>
        </p:spPr>
        <p:txBody>
          <a:bodyPr>
            <a:normAutofit/>
          </a:bodyPr>
          <a:lstStyle/>
          <a:p>
            <a:pPr marL="0" indent="0">
              <a:buNone/>
            </a:pPr>
            <a:r>
              <a:rPr lang="en-US" sz="2000" dirty="0" smtClean="0">
                <a:latin typeface="Times New Roman" panose="02020603050405020304" pitchFamily="18" charset="0"/>
                <a:cs typeface="Times New Roman" panose="02020603050405020304" pitchFamily="18" charset="0"/>
              </a:rPr>
              <a:t>The </a:t>
            </a:r>
            <a:r>
              <a:rPr lang="en-US" sz="2000" dirty="0">
                <a:latin typeface="Times New Roman" panose="02020603050405020304" pitchFamily="18" charset="0"/>
                <a:cs typeface="Times New Roman" panose="02020603050405020304" pitchFamily="18" charset="0"/>
              </a:rPr>
              <a:t>major stakeholders for this discourse include:</a:t>
            </a:r>
          </a:p>
          <a:p>
            <a:pPr>
              <a:buFont typeface="Wingdings" panose="05000000000000000000" pitchFamily="2" charset="2"/>
              <a:buChar char="v"/>
            </a:pPr>
            <a:r>
              <a:rPr lang="en-US" sz="2000" dirty="0">
                <a:latin typeface="Times New Roman" panose="02020603050405020304" pitchFamily="18" charset="0"/>
                <a:cs typeface="Times New Roman" panose="02020603050405020304" pitchFamily="18" charset="0"/>
              </a:rPr>
              <a:t>Healthcare professionals who are mandated to diagnose the patient’s situation</a:t>
            </a:r>
          </a:p>
          <a:p>
            <a:pPr>
              <a:buFont typeface="Wingdings" panose="05000000000000000000" pitchFamily="2" charset="2"/>
              <a:buChar char="v"/>
            </a:pPr>
            <a:r>
              <a:rPr lang="en-US" sz="2000" dirty="0">
                <a:latin typeface="Times New Roman" panose="02020603050405020304" pitchFamily="18" charset="0"/>
                <a:cs typeface="Times New Roman" panose="02020603050405020304" pitchFamily="18" charset="0"/>
              </a:rPr>
              <a:t>Patient to whom the diagnosis is based on</a:t>
            </a:r>
          </a:p>
          <a:p>
            <a:pPr>
              <a:buFont typeface="Wingdings" panose="05000000000000000000" pitchFamily="2" charset="2"/>
              <a:buChar char="v"/>
            </a:pPr>
            <a:r>
              <a:rPr lang="en-US" sz="2000" dirty="0">
                <a:latin typeface="Times New Roman" panose="02020603050405020304" pitchFamily="18" charset="0"/>
                <a:cs typeface="Times New Roman" panose="02020603050405020304" pitchFamily="18" charset="0"/>
              </a:rPr>
              <a:t>Family </a:t>
            </a:r>
            <a:r>
              <a:rPr lang="en-US" sz="2000" dirty="0" smtClean="0">
                <a:latin typeface="Times New Roman" panose="02020603050405020304" pitchFamily="18" charset="0"/>
                <a:cs typeface="Times New Roman" panose="02020603050405020304" pitchFamily="18" charset="0"/>
              </a:rPr>
              <a:t>members</a:t>
            </a:r>
            <a:endParaRPr lang="en-US" sz="2000" dirty="0">
              <a:latin typeface="Times New Roman" panose="02020603050405020304" pitchFamily="18" charset="0"/>
              <a:cs typeface="Times New Roman" panose="02020603050405020304" pitchFamily="18" charset="0"/>
            </a:endParaRPr>
          </a:p>
        </p:txBody>
      </p:sp>
      <p:pic>
        <p:nvPicPr>
          <p:cNvPr id="4" name="Picture 3" descr="Screen Clipping"/>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1076408" y="3414930"/>
            <a:ext cx="8116571" cy="3000794"/>
          </a:xfrm>
          <a:prstGeom prst="rect">
            <a:avLst/>
          </a:prstGeom>
        </p:spPr>
      </p:pic>
    </p:spTree>
    <p:extLst>
      <p:ext uri="{BB962C8B-B14F-4D97-AF65-F5344CB8AC3E}">
        <p14:creationId xmlns:p14="http://schemas.microsoft.com/office/powerpoint/2010/main" xmlns="" val="309069777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74291" y="490330"/>
            <a:ext cx="8596668" cy="1320800"/>
          </a:xfrm>
        </p:spPr>
        <p:txBody>
          <a:bodyPr>
            <a:normAutofit/>
          </a:bodyPr>
          <a:lstStyle/>
          <a:p>
            <a:pPr algn="ctr"/>
            <a:r>
              <a:rPr lang="en-US" dirty="0" smtClean="0">
                <a:latin typeface="Times New Roman" panose="02020603050405020304" pitchFamily="18" charset="0"/>
                <a:cs typeface="Times New Roman" panose="02020603050405020304" pitchFamily="18" charset="0"/>
              </a:rPr>
              <a:t>Ethical Principles Involved</a:t>
            </a:r>
            <a:br>
              <a:rPr lang="en-US" dirty="0" smtClean="0">
                <a:latin typeface="Times New Roman" panose="02020603050405020304" pitchFamily="18" charset="0"/>
                <a:cs typeface="Times New Roman" panose="02020603050405020304" pitchFamily="18" charset="0"/>
              </a:rPr>
            </a:b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645250" y="1326400"/>
            <a:ext cx="8596668" cy="5395242"/>
          </a:xfrm>
        </p:spPr>
        <p:txBody>
          <a:bodyPr>
            <a:normAutofit/>
          </a:bodyPr>
          <a:lstStyle/>
          <a:p>
            <a:pPr marL="0" indent="0">
              <a:buNone/>
            </a:pPr>
            <a:r>
              <a:rPr lang="en-US" sz="2000" dirty="0">
                <a:latin typeface="Times New Roman" panose="02020603050405020304" pitchFamily="18" charset="0"/>
                <a:cs typeface="Times New Roman" panose="02020603050405020304" pitchFamily="18" charset="0"/>
              </a:rPr>
              <a:t>Withholding diagnosis of terminal illness to the patient is bound to vary ethical principles, and these include:</a:t>
            </a:r>
          </a:p>
          <a:p>
            <a:pPr>
              <a:buFont typeface="Wingdings" panose="05000000000000000000" pitchFamily="2" charset="2"/>
              <a:buChar char="v"/>
            </a:pPr>
            <a:r>
              <a:rPr lang="en-US" sz="2000" dirty="0">
                <a:latin typeface="Times New Roman" panose="02020603050405020304" pitchFamily="18" charset="0"/>
                <a:cs typeface="Times New Roman" panose="02020603050405020304" pitchFamily="18" charset="0"/>
              </a:rPr>
              <a:t>The principle of beneficence</a:t>
            </a:r>
          </a:p>
          <a:p>
            <a:pPr>
              <a:buFont typeface="Wingdings" panose="05000000000000000000" pitchFamily="2" charset="2"/>
              <a:buChar char="v"/>
            </a:pPr>
            <a:r>
              <a:rPr lang="en-US" sz="2000" dirty="0">
                <a:latin typeface="Times New Roman" panose="02020603050405020304" pitchFamily="18" charset="0"/>
                <a:cs typeface="Times New Roman" panose="02020603050405020304" pitchFamily="18" charset="0"/>
              </a:rPr>
              <a:t>The principle of justice</a:t>
            </a:r>
          </a:p>
          <a:p>
            <a:pPr>
              <a:buFont typeface="Wingdings" panose="05000000000000000000" pitchFamily="2" charset="2"/>
              <a:buChar char="v"/>
            </a:pPr>
            <a:r>
              <a:rPr lang="en-US" sz="2000" dirty="0">
                <a:latin typeface="Times New Roman" panose="02020603050405020304" pitchFamily="18" charset="0"/>
                <a:cs typeface="Times New Roman" panose="02020603050405020304" pitchFamily="18" charset="0"/>
              </a:rPr>
              <a:t>The </a:t>
            </a:r>
            <a:r>
              <a:rPr lang="en-US" sz="2000" dirty="0" smtClean="0">
                <a:latin typeface="Times New Roman" panose="02020603050405020304" pitchFamily="18" charset="0"/>
                <a:cs typeface="Times New Roman" panose="02020603050405020304" pitchFamily="18" charset="0"/>
              </a:rPr>
              <a:t>principle </a:t>
            </a:r>
            <a:r>
              <a:rPr lang="en-US" sz="2000" dirty="0">
                <a:latin typeface="Times New Roman" panose="02020603050405020304" pitchFamily="18" charset="0"/>
                <a:cs typeface="Times New Roman" panose="02020603050405020304" pitchFamily="18" charset="0"/>
              </a:rPr>
              <a:t>of </a:t>
            </a:r>
            <a:r>
              <a:rPr lang="en-US" sz="2000" dirty="0" smtClean="0">
                <a:latin typeface="Times New Roman" panose="02020603050405020304" pitchFamily="18" charset="0"/>
                <a:cs typeface="Times New Roman" panose="02020603050405020304" pitchFamily="18" charset="0"/>
              </a:rPr>
              <a:t>non-maleficence</a:t>
            </a:r>
            <a:endParaRPr lang="en-US" sz="2000" dirty="0">
              <a:latin typeface="Times New Roman" panose="02020603050405020304" pitchFamily="18" charset="0"/>
              <a:cs typeface="Times New Roman" panose="02020603050405020304" pitchFamily="18" charset="0"/>
            </a:endParaRPr>
          </a:p>
          <a:p>
            <a:pPr>
              <a:buFont typeface="Wingdings" panose="05000000000000000000" pitchFamily="2" charset="2"/>
              <a:buChar char="v"/>
            </a:pPr>
            <a:endParaRPr lang="en-US" sz="2000" dirty="0">
              <a:latin typeface="Times New Roman" panose="02020603050405020304" pitchFamily="18" charset="0"/>
              <a:cs typeface="Times New Roman" panose="02020603050405020304" pitchFamily="18" charset="0"/>
            </a:endParaRPr>
          </a:p>
        </p:txBody>
      </p:sp>
      <p:pic>
        <p:nvPicPr>
          <p:cNvPr id="4" name="Picture 3" descr="Screen Clipping"/>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1174291" y="3555595"/>
            <a:ext cx="7540848" cy="2924583"/>
          </a:xfrm>
          <a:prstGeom prst="rect">
            <a:avLst/>
          </a:prstGeom>
        </p:spPr>
      </p:pic>
    </p:spTree>
    <p:extLst>
      <p:ext uri="{BB962C8B-B14F-4D97-AF65-F5344CB8AC3E}">
        <p14:creationId xmlns:p14="http://schemas.microsoft.com/office/powerpoint/2010/main" xmlns="" val="23092543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en-US" sz="2800" dirty="0" smtClean="0">
                <a:latin typeface="Times New Roman" panose="02020603050405020304" pitchFamily="18" charset="0"/>
                <a:cs typeface="Times New Roman" panose="02020603050405020304" pitchFamily="18" charset="0"/>
              </a:rPr>
              <a:t>Policy Drivers Related to </a:t>
            </a:r>
            <a:r>
              <a:rPr lang="en-US" sz="2800" dirty="0">
                <a:latin typeface="Times New Roman" panose="02020603050405020304" pitchFamily="18" charset="0"/>
                <a:cs typeface="Times New Roman" panose="02020603050405020304" pitchFamily="18" charset="0"/>
              </a:rPr>
              <a:t>t</a:t>
            </a:r>
            <a:r>
              <a:rPr lang="en-US" sz="2800" dirty="0" smtClean="0">
                <a:latin typeface="Times New Roman" panose="02020603050405020304" pitchFamily="18" charset="0"/>
                <a:cs typeface="Times New Roman" panose="02020603050405020304" pitchFamily="18" charset="0"/>
              </a:rPr>
              <a:t>he Issue Resolution Such as Access, Quality, and Cost</a:t>
            </a:r>
            <a:br>
              <a:rPr lang="en-US" sz="2800" dirty="0" smtClean="0">
                <a:latin typeface="Times New Roman" panose="02020603050405020304" pitchFamily="18" charset="0"/>
                <a:cs typeface="Times New Roman" panose="02020603050405020304" pitchFamily="18" charset="0"/>
              </a:rPr>
            </a:br>
            <a:endParaRPr lang="en-US" sz="2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pPr>
              <a:buFont typeface="Wingdings" panose="05000000000000000000" pitchFamily="2" charset="2"/>
              <a:buChar char="v"/>
            </a:pPr>
            <a:r>
              <a:rPr lang="en-US" sz="2000" dirty="0">
                <a:latin typeface="Times New Roman" panose="02020603050405020304" pitchFamily="18" charset="0"/>
                <a:cs typeface="Times New Roman" panose="02020603050405020304" pitchFamily="18" charset="0"/>
              </a:rPr>
              <a:t>Need for equitable and quality patient’s care</a:t>
            </a:r>
          </a:p>
          <a:p>
            <a:pPr>
              <a:buFont typeface="Wingdings" panose="05000000000000000000" pitchFamily="2" charset="2"/>
              <a:buChar char="v"/>
            </a:pPr>
            <a:r>
              <a:rPr lang="en-US" sz="2000" dirty="0">
                <a:latin typeface="Times New Roman" panose="02020603050405020304" pitchFamily="18" charset="0"/>
                <a:cs typeface="Times New Roman" panose="02020603050405020304" pitchFamily="18" charset="0"/>
              </a:rPr>
              <a:t>Need for qualified healthcare professionals (Avery, 2016)</a:t>
            </a:r>
          </a:p>
          <a:p>
            <a:pPr>
              <a:buFont typeface="Wingdings" panose="05000000000000000000" pitchFamily="2" charset="2"/>
              <a:buChar char="v"/>
            </a:pPr>
            <a:r>
              <a:rPr lang="en-US" sz="2000" dirty="0">
                <a:latin typeface="Times New Roman" panose="02020603050405020304" pitchFamily="18" charset="0"/>
                <a:cs typeface="Times New Roman" panose="02020603050405020304" pitchFamily="18" charset="0"/>
              </a:rPr>
              <a:t>Need for reduced cost of healthcare services</a:t>
            </a:r>
          </a:p>
          <a:p>
            <a:pPr>
              <a:buFont typeface="Wingdings" panose="05000000000000000000" pitchFamily="2" charset="2"/>
              <a:buChar char="v"/>
            </a:pPr>
            <a:r>
              <a:rPr lang="en-US" sz="2000" dirty="0">
                <a:latin typeface="Times New Roman" panose="02020603050405020304" pitchFamily="18" charset="0"/>
                <a:cs typeface="Times New Roman" panose="02020603050405020304" pitchFamily="18" charset="0"/>
              </a:rPr>
              <a:t>Need to emphasize on therapeutic privilege</a:t>
            </a:r>
          </a:p>
          <a:p>
            <a:pPr>
              <a:buFont typeface="Wingdings" panose="05000000000000000000" pitchFamily="2" charset="2"/>
              <a:buChar char="v"/>
            </a:pPr>
            <a:endParaRPr 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78217177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980661"/>
          </a:xfrm>
        </p:spPr>
        <p:txBody>
          <a:bodyPr>
            <a:noAutofit/>
          </a:bodyPr>
          <a:lstStyle/>
          <a:p>
            <a:pPr algn="ctr"/>
            <a:r>
              <a:rPr lang="en-US" sz="2800" dirty="0">
                <a:latin typeface="Times New Roman" panose="02020603050405020304" pitchFamily="18" charset="0"/>
                <a:cs typeface="Times New Roman" panose="02020603050405020304" pitchFamily="18" charset="0"/>
              </a:rPr>
              <a:t>Ethical </a:t>
            </a:r>
            <a:r>
              <a:rPr lang="en-US" sz="2800" dirty="0" smtClean="0">
                <a:latin typeface="Times New Roman" panose="02020603050405020304" pitchFamily="18" charset="0"/>
                <a:cs typeface="Times New Roman" panose="02020603050405020304" pitchFamily="18" charset="0"/>
              </a:rPr>
              <a:t>Theories </a:t>
            </a:r>
            <a:r>
              <a:rPr lang="en-US" sz="2800" dirty="0">
                <a:latin typeface="Times New Roman" panose="02020603050405020304" pitchFamily="18" charset="0"/>
                <a:cs typeface="Times New Roman" panose="02020603050405020304" pitchFamily="18" charset="0"/>
              </a:rPr>
              <a:t>that </a:t>
            </a:r>
            <a:r>
              <a:rPr lang="en-US" sz="2800" dirty="0" smtClean="0">
                <a:latin typeface="Times New Roman" panose="02020603050405020304" pitchFamily="18" charset="0"/>
                <a:cs typeface="Times New Roman" panose="02020603050405020304" pitchFamily="18" charset="0"/>
              </a:rPr>
              <a:t>Support </a:t>
            </a:r>
            <a:r>
              <a:rPr lang="en-US" sz="2800" dirty="0">
                <a:latin typeface="Times New Roman" panose="02020603050405020304" pitchFamily="18" charset="0"/>
                <a:cs typeface="Times New Roman" panose="02020603050405020304" pitchFamily="18" charset="0"/>
              </a:rPr>
              <a:t>my </a:t>
            </a:r>
            <a:r>
              <a:rPr lang="en-US" sz="2800" dirty="0" smtClean="0">
                <a:latin typeface="Times New Roman" panose="02020603050405020304" pitchFamily="18" charset="0"/>
                <a:cs typeface="Times New Roman" panose="02020603050405020304" pitchFamily="18" charset="0"/>
              </a:rPr>
              <a:t>Position</a:t>
            </a:r>
            <a:r>
              <a:rPr lang="en-US" sz="2800" dirty="0">
                <a:latin typeface="Times New Roman" panose="02020603050405020304" pitchFamily="18" charset="0"/>
                <a:cs typeface="Times New Roman" panose="02020603050405020304" pitchFamily="18" charset="0"/>
              </a:rPr>
              <a:t/>
            </a:r>
            <a:br>
              <a:rPr lang="en-US" sz="2800" dirty="0">
                <a:latin typeface="Times New Roman" panose="02020603050405020304" pitchFamily="18" charset="0"/>
                <a:cs typeface="Times New Roman" panose="02020603050405020304" pitchFamily="18" charset="0"/>
              </a:rPr>
            </a:br>
            <a:endParaRPr lang="en-US" sz="2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677334" y="1590261"/>
            <a:ext cx="8596668" cy="3880773"/>
          </a:xfrm>
        </p:spPr>
        <p:txBody>
          <a:bodyPr>
            <a:normAutofit/>
          </a:bodyPr>
          <a:lstStyle/>
          <a:p>
            <a:pPr marL="0" indent="0">
              <a:buNone/>
            </a:pPr>
            <a:r>
              <a:rPr lang="en-US" sz="2000" dirty="0">
                <a:latin typeface="Times New Roman" panose="02020603050405020304" pitchFamily="18" charset="0"/>
                <a:cs typeface="Times New Roman" panose="02020603050405020304" pitchFamily="18" charset="0"/>
              </a:rPr>
              <a:t>This motion is strongly supported by many theories, and these include:</a:t>
            </a:r>
          </a:p>
          <a:p>
            <a:pPr lvl="1">
              <a:buFont typeface="Wingdings" panose="05000000000000000000" pitchFamily="2" charset="2"/>
              <a:buChar char="v"/>
            </a:pPr>
            <a:r>
              <a:rPr lang="en-US" sz="2000" dirty="0">
                <a:latin typeface="Times New Roman" panose="02020603050405020304" pitchFamily="18" charset="0"/>
                <a:cs typeface="Times New Roman" panose="02020603050405020304" pitchFamily="18" charset="0"/>
              </a:rPr>
              <a:t>Madeleine Leininger’s Transcultural Nursing theory (Zwitter, 2019) </a:t>
            </a:r>
          </a:p>
          <a:p>
            <a:pPr lvl="1">
              <a:buFont typeface="Wingdings" panose="05000000000000000000" pitchFamily="2" charset="2"/>
              <a:buChar char="v"/>
            </a:pPr>
            <a:r>
              <a:rPr lang="en-US" sz="2000" dirty="0">
                <a:latin typeface="Times New Roman" panose="02020603050405020304" pitchFamily="18" charset="0"/>
                <a:cs typeface="Times New Roman" panose="02020603050405020304" pitchFamily="18" charset="0"/>
              </a:rPr>
              <a:t>Kolcaba’s theory of comfort</a:t>
            </a:r>
          </a:p>
          <a:p>
            <a:pPr marL="0" indent="0">
              <a:buNone/>
            </a:pPr>
            <a:endParaRPr 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314797860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940904"/>
          </a:xfrm>
        </p:spPr>
        <p:txBody>
          <a:bodyPr>
            <a:normAutofit fontScale="90000"/>
          </a:bodyPr>
          <a:lstStyle/>
          <a:p>
            <a:pPr algn="ctr"/>
            <a:r>
              <a:rPr lang="en-US" sz="3100" dirty="0">
                <a:latin typeface="Times New Roman" panose="02020603050405020304" pitchFamily="18" charset="0"/>
                <a:cs typeface="Times New Roman" panose="02020603050405020304" pitchFamily="18" charset="0"/>
              </a:rPr>
              <a:t>Conclusion</a:t>
            </a:r>
            <a:r>
              <a:rPr lang="en-US" sz="2800" dirty="0">
                <a:latin typeface="Times New Roman" panose="02020603050405020304" pitchFamily="18" charset="0"/>
                <a:cs typeface="Times New Roman" panose="02020603050405020304" pitchFamily="18" charset="0"/>
              </a:rPr>
              <a:t/>
            </a:r>
            <a:br>
              <a:rPr lang="en-US" sz="2800" dirty="0">
                <a:latin typeface="Times New Roman" panose="02020603050405020304" pitchFamily="18" charset="0"/>
                <a:cs typeface="Times New Roman" panose="02020603050405020304" pitchFamily="18" charset="0"/>
              </a:rPr>
            </a:br>
            <a:endParaRPr lang="en-US" sz="2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692325" y="1370622"/>
            <a:ext cx="8596668" cy="3880773"/>
          </a:xfrm>
        </p:spPr>
        <p:txBody>
          <a:bodyPr>
            <a:normAutofit/>
          </a:bodyPr>
          <a:lstStyle/>
          <a:p>
            <a:pPr>
              <a:buFont typeface="Wingdings" panose="05000000000000000000" pitchFamily="2" charset="2"/>
              <a:buChar char="v"/>
            </a:pPr>
            <a:r>
              <a:rPr lang="en-US" sz="2000" dirty="0">
                <a:latin typeface="Times New Roman" panose="02020603050405020304" pitchFamily="18" charset="0"/>
                <a:cs typeface="Times New Roman" panose="02020603050405020304" pitchFamily="18" charset="0"/>
              </a:rPr>
              <a:t>Withholding diagnosis of terminal illness entails reactance to share the truth about patient illness</a:t>
            </a:r>
          </a:p>
          <a:p>
            <a:pPr>
              <a:buFont typeface="Wingdings" panose="05000000000000000000" pitchFamily="2" charset="2"/>
              <a:buChar char="v"/>
            </a:pPr>
            <a:r>
              <a:rPr lang="en-US" sz="2000" dirty="0">
                <a:latin typeface="Times New Roman" panose="02020603050405020304" pitchFamily="18" charset="0"/>
                <a:cs typeface="Times New Roman" panose="02020603050405020304" pitchFamily="18" charset="0"/>
              </a:rPr>
              <a:t>Varied cultural practices often support this endeavor (Zwitter, 2019)</a:t>
            </a:r>
          </a:p>
          <a:p>
            <a:pPr>
              <a:buFont typeface="Wingdings" panose="05000000000000000000" pitchFamily="2" charset="2"/>
              <a:buChar char="v"/>
            </a:pPr>
            <a:r>
              <a:rPr lang="en-US" sz="2000" dirty="0">
                <a:latin typeface="Times New Roman" panose="02020603050405020304" pitchFamily="18" charset="0"/>
                <a:cs typeface="Times New Roman" panose="02020603050405020304" pitchFamily="18" charset="0"/>
              </a:rPr>
              <a:t>Doctors are mandated to abide by the family’s request not to disclose the truth regarding diagnosis</a:t>
            </a:r>
          </a:p>
          <a:p>
            <a:pPr>
              <a:buFont typeface="Wingdings" panose="05000000000000000000" pitchFamily="2" charset="2"/>
              <a:buChar char="v"/>
            </a:pPr>
            <a:r>
              <a:rPr lang="en-US" sz="2000" dirty="0">
                <a:latin typeface="Times New Roman" panose="02020603050405020304" pitchFamily="18" charset="0"/>
                <a:cs typeface="Times New Roman" panose="02020603050405020304" pitchFamily="18" charset="0"/>
              </a:rPr>
              <a:t>Ensure delayed dissemination of diagnosis results</a:t>
            </a:r>
          </a:p>
          <a:p>
            <a:pPr>
              <a:buFont typeface="Wingdings" panose="05000000000000000000" pitchFamily="2" charset="2"/>
              <a:buChar char="v"/>
            </a:pPr>
            <a:r>
              <a:rPr lang="en-US" sz="2000" dirty="0">
                <a:latin typeface="Times New Roman" panose="02020603050405020304" pitchFamily="18" charset="0"/>
                <a:cs typeface="Times New Roman" panose="02020603050405020304" pitchFamily="18" charset="0"/>
              </a:rPr>
              <a:t>Ensure thorough decision making based on the patient’s family desires</a:t>
            </a:r>
          </a:p>
          <a:p>
            <a:pPr>
              <a:buFont typeface="Wingdings" panose="05000000000000000000" pitchFamily="2" charset="2"/>
              <a:buChar char="v"/>
            </a:pPr>
            <a:r>
              <a:rPr lang="en-US" sz="2000" dirty="0">
                <a:latin typeface="Times New Roman" panose="02020603050405020304" pitchFamily="18" charset="0"/>
                <a:cs typeface="Times New Roman" panose="02020603050405020304" pitchFamily="18" charset="0"/>
              </a:rPr>
              <a:t>Healthcare actions should be based on the principle of beneficence for continuous </a:t>
            </a:r>
            <a:r>
              <a:rPr lang="en-US" dirty="0"/>
              <a:t>quality </a:t>
            </a:r>
          </a:p>
        </p:txBody>
      </p:sp>
    </p:spTree>
    <p:extLst>
      <p:ext uri="{BB962C8B-B14F-4D97-AF65-F5344CB8AC3E}">
        <p14:creationId xmlns:p14="http://schemas.microsoft.com/office/powerpoint/2010/main" xmlns="" val="377645752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677334" y="609600"/>
            <a:ext cx="8596668" cy="998483"/>
          </a:xfrm>
        </p:spPr>
        <p:txBody>
          <a:bodyPr>
            <a:normAutofit/>
          </a:bodyPr>
          <a:lstStyle/>
          <a:p>
            <a:pPr algn="ctr"/>
            <a:r>
              <a:rPr lang="en-US" sz="2800" dirty="0">
                <a:latin typeface="Times New Roman" panose="02020603050405020304" pitchFamily="18" charset="0"/>
                <a:cs typeface="Times New Roman" panose="02020603050405020304" pitchFamily="18" charset="0"/>
              </a:rPr>
              <a:t>References</a:t>
            </a:r>
          </a:p>
        </p:txBody>
      </p:sp>
      <p:sp>
        <p:nvSpPr>
          <p:cNvPr id="4" name="Content Placeholder 3"/>
          <p:cNvSpPr>
            <a:spLocks noGrp="1"/>
          </p:cNvSpPr>
          <p:nvPr>
            <p:ph idx="1"/>
          </p:nvPr>
        </p:nvSpPr>
        <p:spPr>
          <a:xfrm>
            <a:off x="677334" y="1353250"/>
            <a:ext cx="8596668" cy="3880773"/>
          </a:xfrm>
        </p:spPr>
        <p:txBody>
          <a:bodyPr>
            <a:normAutofit/>
          </a:bodyPr>
          <a:lstStyle/>
          <a:p>
            <a:pPr marL="0" indent="0">
              <a:buNone/>
            </a:pPr>
            <a:r>
              <a:rPr lang="en-GB" sz="2000" dirty="0" smtClean="0">
                <a:latin typeface="Times New Roman" panose="02020603050405020304" pitchFamily="18" charset="0"/>
                <a:cs typeface="Times New Roman" panose="02020603050405020304" pitchFamily="18" charset="0"/>
              </a:rPr>
              <a:t>Avery</a:t>
            </a:r>
            <a:r>
              <a:rPr lang="en-GB" sz="2000" dirty="0">
                <a:latin typeface="Times New Roman" panose="02020603050405020304" pitchFamily="18" charset="0"/>
                <a:cs typeface="Times New Roman" panose="02020603050405020304" pitchFamily="18" charset="0"/>
              </a:rPr>
              <a:t>, G. (2016). </a:t>
            </a:r>
            <a:r>
              <a:rPr lang="en-GB" sz="2000" i="1" dirty="0">
                <a:latin typeface="Times New Roman" panose="02020603050405020304" pitchFamily="18" charset="0"/>
                <a:cs typeface="Times New Roman" panose="02020603050405020304" pitchFamily="18" charset="0"/>
              </a:rPr>
              <a:t>Law and ethics in nursing and healthcare: an introduction</a:t>
            </a:r>
            <a:r>
              <a:rPr lang="en-GB" sz="2000" dirty="0">
                <a:latin typeface="Times New Roman" panose="02020603050405020304" pitchFamily="18" charset="0"/>
                <a:cs typeface="Times New Roman" panose="02020603050405020304" pitchFamily="18" charset="0"/>
              </a:rPr>
              <a:t>. Sage.</a:t>
            </a:r>
            <a:endParaRPr lang="en-US" sz="2000" dirty="0">
              <a:latin typeface="Times New Roman" panose="02020603050405020304" pitchFamily="18" charset="0"/>
              <a:cs typeface="Times New Roman" panose="02020603050405020304" pitchFamily="18" charset="0"/>
            </a:endParaRPr>
          </a:p>
          <a:p>
            <a:pPr marL="0" indent="0">
              <a:buNone/>
            </a:pPr>
            <a:r>
              <a:rPr lang="en-GB" sz="2000" dirty="0">
                <a:latin typeface="Times New Roman" panose="02020603050405020304" pitchFamily="18" charset="0"/>
                <a:cs typeface="Times New Roman" panose="02020603050405020304" pitchFamily="18" charset="0"/>
              </a:rPr>
              <a:t>Hussaini, M. N., &amp; Ali, A. D. (2018). Truth Telling A Dilemma: To Tell or Not To Tell. </a:t>
            </a:r>
            <a:r>
              <a:rPr lang="en-GB" sz="2000" i="1" dirty="0">
                <a:latin typeface="Times New Roman" panose="02020603050405020304" pitchFamily="18" charset="0"/>
                <a:cs typeface="Times New Roman" panose="02020603050405020304" pitchFamily="18" charset="0"/>
              </a:rPr>
              <a:t>International journal of Nursing Didactics</a:t>
            </a:r>
            <a:r>
              <a:rPr lang="en-GB" sz="2000" dirty="0">
                <a:latin typeface="Times New Roman" panose="02020603050405020304" pitchFamily="18" charset="0"/>
                <a:cs typeface="Times New Roman" panose="02020603050405020304" pitchFamily="18" charset="0"/>
              </a:rPr>
              <a:t>, </a:t>
            </a:r>
            <a:r>
              <a:rPr lang="en-GB" sz="2000" i="1" dirty="0">
                <a:latin typeface="Times New Roman" panose="02020603050405020304" pitchFamily="18" charset="0"/>
                <a:cs typeface="Times New Roman" panose="02020603050405020304" pitchFamily="18" charset="0"/>
              </a:rPr>
              <a:t>8</a:t>
            </a:r>
            <a:r>
              <a:rPr lang="en-GB" sz="2000" dirty="0">
                <a:latin typeface="Times New Roman" panose="02020603050405020304" pitchFamily="18" charset="0"/>
                <a:cs typeface="Times New Roman" panose="02020603050405020304" pitchFamily="18" charset="0"/>
              </a:rPr>
              <a:t>(11), 01-03.</a:t>
            </a:r>
            <a:endParaRPr lang="en-US" sz="2000" dirty="0">
              <a:latin typeface="Times New Roman" panose="02020603050405020304" pitchFamily="18" charset="0"/>
              <a:cs typeface="Times New Roman" panose="02020603050405020304" pitchFamily="18" charset="0"/>
            </a:endParaRPr>
          </a:p>
          <a:p>
            <a:pPr marL="0" indent="0">
              <a:buNone/>
            </a:pPr>
            <a:r>
              <a:rPr lang="en-GB" sz="2000" dirty="0">
                <a:latin typeface="Times New Roman" panose="02020603050405020304" pitchFamily="18" charset="0"/>
                <a:cs typeface="Times New Roman" panose="02020603050405020304" pitchFamily="18" charset="0"/>
              </a:rPr>
              <a:t>Zwitter, M. (2019). </a:t>
            </a:r>
            <a:r>
              <a:rPr lang="en-GB" sz="2000" i="1" dirty="0">
                <a:latin typeface="Times New Roman" panose="02020603050405020304" pitchFamily="18" charset="0"/>
                <a:cs typeface="Times New Roman" panose="02020603050405020304" pitchFamily="18" charset="0"/>
              </a:rPr>
              <a:t>Medical Ethics in Clinical Practice</a:t>
            </a:r>
            <a:r>
              <a:rPr lang="en-GB" sz="2000" dirty="0">
                <a:latin typeface="Times New Roman" panose="02020603050405020304" pitchFamily="18" charset="0"/>
                <a:cs typeface="Times New Roman" panose="02020603050405020304" pitchFamily="18" charset="0"/>
              </a:rPr>
              <a:t>. Springer.</a:t>
            </a:r>
            <a:endParaRPr lang="en-US" sz="2000" dirty="0">
              <a:latin typeface="Times New Roman" panose="02020603050405020304" pitchFamily="18" charset="0"/>
              <a:cs typeface="Times New Roman" panose="02020603050405020304" pitchFamily="18" charset="0"/>
            </a:endParaRPr>
          </a:p>
          <a:p>
            <a:pPr marL="0" indent="0">
              <a:buNone/>
            </a:pPr>
            <a:endParaRPr 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101545517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32167" y="2588302"/>
            <a:ext cx="8596668" cy="1320800"/>
          </a:xfrm>
        </p:spPr>
        <p:txBody>
          <a:bodyPr>
            <a:normAutofit/>
          </a:bodyPr>
          <a:lstStyle/>
          <a:p>
            <a:pPr algn="ctr"/>
            <a:r>
              <a:rPr lang="en-US" sz="2800" dirty="0" smtClean="0">
                <a:latin typeface="Times New Roman" panose="02020603050405020304" pitchFamily="18" charset="0"/>
                <a:cs typeface="Times New Roman" panose="02020603050405020304" pitchFamily="18" charset="0"/>
              </a:rPr>
              <a:t>Presented By…</a:t>
            </a:r>
            <a:endParaRPr lang="en-US"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2709704316"/>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5FCBEF"/>
      </a:accent1>
      <a:accent2>
        <a:srgbClr val="2E83C3"/>
      </a:accent2>
      <a:accent3>
        <a:srgbClr val="42D0A2"/>
      </a:accent3>
      <a:accent4>
        <a:srgbClr val="2E946B"/>
      </a:accent4>
      <a:accent5>
        <a:srgbClr val="42B051"/>
      </a:accent5>
      <a:accent6>
        <a:srgbClr val="96D141"/>
      </a:accent6>
      <a:hlink>
        <a:srgbClr val="3FCDE7"/>
      </a:hlink>
      <a:folHlink>
        <a:srgbClr val="A9D3E1"/>
      </a:folHlink>
    </a:clrScheme>
    <a:fontScheme name="Facet">
      <a:majorFont>
        <a:latin typeface="Trebuchet MS"/>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xmlns="" name="Facet" id="{C0C680CD-088A-49FC-A102-D699147F32B2}" vid="{0B5AB586-D108-4FC1-8368-649FE654B89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102</TotalTime>
  <Words>1693</Words>
  <Application>Microsoft Office PowerPoint</Application>
  <PresentationFormat>Custom</PresentationFormat>
  <Paragraphs>82</Paragraphs>
  <Slides>12</Slides>
  <Notes>9</Notes>
  <HiddenSlides>0</HiddenSlides>
  <MMClips>0</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Facet</vt:lpstr>
      <vt:lpstr>Opposing Side.   Withholding Diagnosis of Terminal Illness to Patients</vt:lpstr>
      <vt:lpstr>Introduction </vt:lpstr>
      <vt:lpstr>Withholding Diagnosis of Terminal Illness to Patient </vt:lpstr>
      <vt:lpstr>Rationale for Withholding Diagnosis of Terminal Illness to Patients</vt:lpstr>
      <vt:lpstr>Proposed Resolution</vt:lpstr>
      <vt:lpstr>The Key Stakeholders </vt:lpstr>
      <vt:lpstr>Ethical Principles Involved </vt:lpstr>
      <vt:lpstr>Policy Drivers Related to the Issue Resolution Such as Access, Quality, and Cost </vt:lpstr>
      <vt:lpstr>Ethical Theories that Support my Position </vt:lpstr>
      <vt:lpstr>Conclusion </vt:lpstr>
      <vt:lpstr>References</vt:lpstr>
      <vt:lpstr>Presented By…</vt:lpstr>
    </vt:vector>
  </TitlesOfParts>
  <Company>Ministry of Education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Ethical Dilemmas  Withholding Diagnosis of Terminal Illness to Patients</dc:title>
  <dc:creator>HP</dc:creator>
  <cp:lastModifiedBy>ADM</cp:lastModifiedBy>
  <cp:revision>11</cp:revision>
  <dcterms:created xsi:type="dcterms:W3CDTF">2019-08-06T18:44:32Z</dcterms:created>
  <dcterms:modified xsi:type="dcterms:W3CDTF">2019-08-06T22:12:29Z</dcterms:modified>
</cp:coreProperties>
</file>